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embeddedFontLst>
    <p:embeddedFont>
      <p:font typeface="Play" pitchFamily="2" charset="0"/>
      <p:regular r:id="rId28"/>
      <p:bold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7AC7BD-F867-4558-B3CE-64997FD726C2}">
  <a:tblStyle styleId="{207AC7BD-F867-4558-B3CE-64997FD726C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54"/>
  </p:normalViewPr>
  <p:slideViewPr>
    <p:cSldViewPr snapToGrid="0">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ags" Target="tags/tag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6" name="Google Shape;3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2.emf"/><Relationship Id="rId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864F8CA-2EDA-157A-2509-823A92977708}"/>
              </a:ext>
            </a:extLst>
          </p:cNvPr>
          <p:cNvGraphicFramePr>
            <a:graphicFrameLocks noChangeAspect="1"/>
          </p:cNvGraphicFramePr>
          <p:nvPr userDrawn="1">
            <p:custDataLst>
              <p:tags r:id="rId13"/>
            </p:custDataLst>
            <p:extLst>
              <p:ext uri="{D42A27DB-BD31-4B8C-83A1-F6EECF244321}">
                <p14:modId xmlns:p14="http://schemas.microsoft.com/office/powerpoint/2010/main" val="37819529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EDAE725-A4A5-C248-643A-8B77E1F004DE}"/>
              </a:ext>
            </a:extLst>
          </p:cNvPr>
          <p:cNvGraphicFramePr>
            <a:graphicFrameLocks noChangeAspect="1"/>
          </p:cNvGraphicFramePr>
          <p:nvPr userDrawn="1">
            <p:custDataLst>
              <p:tags r:id="rId3"/>
            </p:custDataLst>
            <p:extLst>
              <p:ext uri="{D42A27DB-BD31-4B8C-83A1-F6EECF244321}">
                <p14:modId xmlns:p14="http://schemas.microsoft.com/office/powerpoint/2010/main" val="21015754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1" name="Google Shape;8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7.jpg"/><Relationship Id="rId5" Type="http://schemas.openxmlformats.org/officeDocument/2006/relationships/image" Target="../media/image26.e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file/6jCA6R9FJL98lvCSAX07yS/Myntra?type=design&amp;node-id=0-1&amp;mode=design&amp;t=1VE7gRXi5evK7sCy-0%5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1.jpg"/><Relationship Id="rId5" Type="http://schemas.openxmlformats.org/officeDocument/2006/relationships/image" Target="../media/image10.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jpg"/><Relationship Id="rId5" Type="http://schemas.openxmlformats.org/officeDocument/2006/relationships/image" Target="../media/image24.e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5"/>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7" name="Google Shape;97;p15" descr="Colorful wavy concept"/>
          <p:cNvPicPr preferRelativeResize="0"/>
          <p:nvPr/>
        </p:nvPicPr>
        <p:blipFill rotWithShape="1">
          <a:blip r:embed="rId3">
            <a:alphaModFix/>
          </a:blip>
          <a:srcRect t="8408" r="-1" b="19442"/>
          <a:stretch/>
        </p:blipFill>
        <p:spPr>
          <a:xfrm>
            <a:off x="0" y="-5"/>
            <a:ext cx="12191999" cy="3681406"/>
          </a:xfrm>
          <a:prstGeom prst="rect">
            <a:avLst/>
          </a:prstGeom>
          <a:noFill/>
          <a:ln>
            <a:noFill/>
          </a:ln>
        </p:spPr>
      </p:pic>
      <p:sp>
        <p:nvSpPr>
          <p:cNvPr id="98" name="Google Shape;98;p15"/>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 name="Google Shape;99;p15"/>
          <p:cNvSpPr txBox="1">
            <a:spLocks noGrp="1"/>
          </p:cNvSpPr>
          <p:nvPr>
            <p:ph type="ctrTitle"/>
          </p:nvPr>
        </p:nvSpPr>
        <p:spPr>
          <a:xfrm>
            <a:off x="6096000" y="1115219"/>
            <a:ext cx="5703276"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Play"/>
              <a:buNone/>
            </a:pPr>
            <a:r>
              <a:rPr lang="en-US" sz="5000" b="1">
                <a:solidFill>
                  <a:schemeClr val="lt1"/>
                </a:solidFill>
              </a:rPr>
              <a:t>FINAL PRESENTATION</a:t>
            </a:r>
            <a:br>
              <a:rPr lang="en-US" sz="5000" b="1">
                <a:solidFill>
                  <a:schemeClr val="lt1"/>
                </a:solidFill>
              </a:rPr>
            </a:br>
            <a:r>
              <a:rPr lang="en-US" sz="5000" b="1">
                <a:solidFill>
                  <a:schemeClr val="lt1"/>
                </a:solidFill>
              </a:rPr>
              <a:t>ON </a:t>
            </a:r>
            <a:br>
              <a:rPr lang="en-US" sz="5000" b="1">
                <a:solidFill>
                  <a:schemeClr val="lt1"/>
                </a:solidFill>
              </a:rPr>
            </a:br>
            <a:r>
              <a:rPr lang="en-US" sz="5000" b="1">
                <a:solidFill>
                  <a:schemeClr val="lt1"/>
                </a:solidFill>
              </a:rPr>
              <a:t>MYNTRA</a:t>
            </a:r>
            <a:endParaRPr/>
          </a:p>
        </p:txBody>
      </p:sp>
      <p:sp>
        <p:nvSpPr>
          <p:cNvPr id="100" name="Google Shape;100;p15"/>
          <p:cNvSpPr txBox="1">
            <a:spLocks noGrp="1"/>
          </p:cNvSpPr>
          <p:nvPr>
            <p:ph type="subTitle" idx="1"/>
          </p:nvPr>
        </p:nvSpPr>
        <p:spPr>
          <a:xfrm>
            <a:off x="6224954" y="3902075"/>
            <a:ext cx="5574322"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lt1"/>
              </a:buClr>
              <a:buSzPts val="1900"/>
              <a:buFont typeface="Arial"/>
              <a:buChar char="•"/>
            </a:pPr>
            <a:r>
              <a:rPr lang="en-US" sz="1900" b="1">
                <a:solidFill>
                  <a:schemeClr val="lt1"/>
                </a:solidFill>
              </a:rPr>
              <a:t>ATHARVA PRAMOD NIMBALWAR  (002625645)</a:t>
            </a:r>
            <a:endParaRPr sz="1900">
              <a:solidFill>
                <a:schemeClr val="lt1"/>
              </a:solidFill>
            </a:endParaRPr>
          </a:p>
          <a:p>
            <a:pPr marL="0" lvl="0" indent="0" algn="ctr" rtl="0">
              <a:lnSpc>
                <a:spcPct val="90000"/>
              </a:lnSpc>
              <a:spcBef>
                <a:spcPts val="1000"/>
              </a:spcBef>
              <a:spcAft>
                <a:spcPts val="0"/>
              </a:spcAft>
              <a:buClr>
                <a:schemeClr val="lt1"/>
              </a:buClr>
              <a:buSzPts val="1900"/>
              <a:buFont typeface="Arial"/>
              <a:buChar char="•"/>
            </a:pPr>
            <a:r>
              <a:rPr lang="en-US" sz="1900" b="1">
                <a:solidFill>
                  <a:schemeClr val="lt1"/>
                </a:solidFill>
              </a:rPr>
              <a:t>KARAN SRINIVAS (002474804)</a:t>
            </a:r>
            <a:endParaRPr sz="1900">
              <a:solidFill>
                <a:schemeClr val="lt1"/>
              </a:solidFill>
            </a:endParaRPr>
          </a:p>
          <a:p>
            <a:pPr marL="0" lvl="0" indent="0" algn="ctr" rtl="0">
              <a:lnSpc>
                <a:spcPct val="90000"/>
              </a:lnSpc>
              <a:spcBef>
                <a:spcPts val="1000"/>
              </a:spcBef>
              <a:spcAft>
                <a:spcPts val="0"/>
              </a:spcAft>
              <a:buClr>
                <a:schemeClr val="lt1"/>
              </a:buClr>
              <a:buSzPts val="1900"/>
              <a:buFont typeface="Arial"/>
              <a:buChar char="•"/>
            </a:pPr>
            <a:r>
              <a:rPr lang="en-US" sz="1900" b="1">
                <a:solidFill>
                  <a:schemeClr val="lt1"/>
                </a:solidFill>
              </a:rPr>
              <a:t>MOINUDDIN MOHAMMED (002275124)</a:t>
            </a:r>
            <a:endParaRPr sz="1900">
              <a:solidFill>
                <a:schemeClr val="lt1"/>
              </a:solidFill>
            </a:endParaRPr>
          </a:p>
          <a:p>
            <a:pPr marL="0" lvl="0" indent="0" algn="ctr" rtl="0">
              <a:lnSpc>
                <a:spcPct val="90000"/>
              </a:lnSpc>
              <a:spcBef>
                <a:spcPts val="1000"/>
              </a:spcBef>
              <a:spcAft>
                <a:spcPts val="0"/>
              </a:spcAft>
              <a:buClr>
                <a:schemeClr val="lt1"/>
              </a:buClr>
              <a:buSzPts val="1900"/>
              <a:buFont typeface="Arial"/>
              <a:buChar char="•"/>
            </a:pPr>
            <a:r>
              <a:rPr lang="en-US" sz="1900" b="1">
                <a:solidFill>
                  <a:schemeClr val="lt1"/>
                </a:solidFill>
              </a:rPr>
              <a:t>UTTKARSH BHARADIA (002872928)</a:t>
            </a:r>
            <a:endParaRPr sz="1900">
              <a:solidFill>
                <a:schemeClr val="lt1"/>
              </a:solidFill>
            </a:endParaRPr>
          </a:p>
        </p:txBody>
      </p:sp>
      <p:cxnSp>
        <p:nvCxnSpPr>
          <p:cNvPr id="101" name="Google Shape;101;p15"/>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pic>
        <p:nvPicPr>
          <p:cNvPr id="102" name="Google Shape;102;p15" descr="Myntra app - Redesign Casestudy :: Behance"/>
          <p:cNvPicPr preferRelativeResize="0"/>
          <p:nvPr/>
        </p:nvPicPr>
        <p:blipFill rotWithShape="1">
          <a:blip r:embed="rId4">
            <a:alphaModFix/>
          </a:blip>
          <a:srcRect/>
          <a:stretch/>
        </p:blipFill>
        <p:spPr>
          <a:xfrm>
            <a:off x="0" y="0"/>
            <a:ext cx="6095999" cy="6858000"/>
          </a:xfrm>
          <a:prstGeom prst="rect">
            <a:avLst/>
          </a:prstGeom>
          <a:noFill/>
          <a:ln>
            <a:noFill/>
          </a:ln>
        </p:spPr>
      </p:pic>
      <p:sp>
        <p:nvSpPr>
          <p:cNvPr id="103" name="Google Shape;103;p15"/>
          <p:cNvSpPr/>
          <p:nvPr/>
        </p:nvSpPr>
        <p:spPr>
          <a:xfrm>
            <a:off x="-13188" y="-5"/>
            <a:ext cx="1947496" cy="6858005"/>
          </a:xfrm>
          <a:prstGeom prst="rect">
            <a:avLst/>
          </a:prstGeom>
          <a:solidFill>
            <a:schemeClr val="dk1">
              <a:alpha val="70196"/>
            </a:schemeClr>
          </a:solidFill>
          <a:ln w="19050" cap="flat" cmpd="sng">
            <a:solidFill>
              <a:srgbClr val="082836"/>
            </a:solidFill>
            <a:prstDash val="solid"/>
            <a:miter lim="800000"/>
            <a:headEnd type="none" w="sm" len="sm"/>
            <a:tailEnd type="none" w="sm" len="sm"/>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5"/>
          <p:cNvSpPr/>
          <p:nvPr/>
        </p:nvSpPr>
        <p:spPr>
          <a:xfrm>
            <a:off x="4181474" y="-11"/>
            <a:ext cx="1907932" cy="6858005"/>
          </a:xfrm>
          <a:prstGeom prst="rect">
            <a:avLst/>
          </a:prstGeom>
          <a:solidFill>
            <a:schemeClr val="dk1">
              <a:alpha val="68627"/>
            </a:schemeClr>
          </a:solidFill>
          <a:ln w="19050" cap="flat" cmpd="sng">
            <a:solidFill>
              <a:srgbClr val="082836"/>
            </a:solidFill>
            <a:prstDash val="solid"/>
            <a:miter lim="800000"/>
            <a:headEnd type="none" w="sm" len="sm"/>
            <a:tailEnd type="none" w="sm" len="sm"/>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highlight>
                <a:srgbClr val="000000"/>
              </a:highlight>
              <a:latin typeface="Arial"/>
              <a:ea typeface="Arial"/>
              <a:cs typeface="Arial"/>
              <a:sym typeface="Arial"/>
            </a:endParaRPr>
          </a:p>
        </p:txBody>
      </p:sp>
      <p:sp>
        <p:nvSpPr>
          <p:cNvPr id="105" name="Google Shape;105;p15"/>
          <p:cNvSpPr/>
          <p:nvPr/>
        </p:nvSpPr>
        <p:spPr>
          <a:xfrm>
            <a:off x="-13188" y="-11"/>
            <a:ext cx="12205188" cy="1301274"/>
          </a:xfrm>
          <a:prstGeom prst="rect">
            <a:avLst/>
          </a:prstGeom>
          <a:solidFill>
            <a:schemeClr val="dk1">
              <a:alpha val="80784"/>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6" name="Google Shape;106;p15"/>
          <p:cNvSpPr/>
          <p:nvPr/>
        </p:nvSpPr>
        <p:spPr>
          <a:xfrm>
            <a:off x="13188" y="5433647"/>
            <a:ext cx="12178811" cy="1424353"/>
          </a:xfrm>
          <a:prstGeom prst="rect">
            <a:avLst/>
          </a:prstGeom>
          <a:solidFill>
            <a:schemeClr val="dk1">
              <a:alpha val="48627"/>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0C50F17-9D17-CB2B-D1AA-8D6B3DCE861B}"/>
              </a:ext>
            </a:extLst>
          </p:cNvPr>
          <p:cNvGraphicFramePr>
            <a:graphicFrameLocks noChangeAspect="1"/>
          </p:cNvGraphicFramePr>
          <p:nvPr>
            <p:custDataLst>
              <p:tags r:id="rId1"/>
            </p:custDataLst>
            <p:extLst>
              <p:ext uri="{D42A27DB-BD31-4B8C-83A1-F6EECF244321}">
                <p14:modId xmlns:p14="http://schemas.microsoft.com/office/powerpoint/2010/main" val="7175237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41" name="Google Shape;341;p24"/>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24"/>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3" name="Google Shape;343;p24"/>
          <p:cNvGrpSpPr/>
          <p:nvPr/>
        </p:nvGrpSpPr>
        <p:grpSpPr>
          <a:xfrm>
            <a:off x="0" y="0"/>
            <a:ext cx="4707053" cy="6858000"/>
            <a:chOff x="651279" y="598259"/>
            <a:chExt cx="10889442" cy="5680742"/>
          </a:xfrm>
        </p:grpSpPr>
        <p:sp>
          <p:nvSpPr>
            <p:cNvPr id="344" name="Google Shape;344;p24"/>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24"/>
            <p:cNvSpPr/>
            <p:nvPr/>
          </p:nvSpPr>
          <p:spPr>
            <a:xfrm>
              <a:off x="651279" y="598259"/>
              <a:ext cx="10889442" cy="5680742"/>
            </a:xfrm>
            <a:prstGeom prst="rect">
              <a:avLst/>
            </a:pr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46" name="Google Shape;346;p24"/>
          <p:cNvGrpSpPr/>
          <p:nvPr/>
        </p:nvGrpSpPr>
        <p:grpSpPr>
          <a:xfrm>
            <a:off x="1524" y="0"/>
            <a:ext cx="12188952" cy="6858000"/>
            <a:chOff x="0" y="0"/>
            <a:chExt cx="12188952" cy="6858000"/>
          </a:xfrm>
        </p:grpSpPr>
        <p:sp>
          <p:nvSpPr>
            <p:cNvPr id="347" name="Google Shape;347;p24"/>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24"/>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24"/>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24"/>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24"/>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24"/>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24"/>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54" name="Google Shape;354;p24"/>
          <p:cNvGrpSpPr/>
          <p:nvPr/>
        </p:nvGrpSpPr>
        <p:grpSpPr>
          <a:xfrm>
            <a:off x="4985886" y="528275"/>
            <a:ext cx="6771216" cy="6095549"/>
            <a:chOff x="0" y="297269"/>
            <a:chExt cx="6367912" cy="5811075"/>
          </a:xfrm>
        </p:grpSpPr>
        <p:sp>
          <p:nvSpPr>
            <p:cNvPr id="355" name="Google Shape;355;p24"/>
            <p:cNvSpPr/>
            <p:nvPr/>
          </p:nvSpPr>
          <p:spPr>
            <a:xfrm>
              <a:off x="0" y="518669"/>
              <a:ext cx="6367912" cy="1063125"/>
            </a:xfrm>
            <a:prstGeom prst="rect">
              <a:avLst/>
            </a:prstGeom>
            <a:solidFill>
              <a:schemeClr val="lt1">
                <a:alpha val="89803"/>
              </a:schemeClr>
            </a:solidFill>
            <a:ln w="1905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txBox="1"/>
            <p:nvPr/>
          </p:nvSpPr>
          <p:spPr>
            <a:xfrm>
              <a:off x="0" y="518669"/>
              <a:ext cx="6367912" cy="1063125"/>
            </a:xfrm>
            <a:prstGeom prst="rect">
              <a:avLst/>
            </a:prstGeom>
            <a:noFill/>
            <a:ln>
              <a:noFill/>
            </a:ln>
          </p:spPr>
          <p:txBody>
            <a:bodyPr spcFirstLastPara="1" wrap="square" lIns="494200" tIns="312400" rIns="494200" bIns="106675" anchor="t" anchorCtr="0">
              <a:noAutofit/>
            </a:bodyPr>
            <a:lstStyle/>
            <a:p>
              <a:pPr marL="114300" marR="0" lvl="1" indent="-114300" algn="l" rtl="0">
                <a:lnSpc>
                  <a:spcPct val="90000"/>
                </a:lnSpc>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Alex is a 30-year-old marketing manager working in a fast-paced corporate environment. He values efficiency and reliability in all aspects of his life, including his shopping experiences.</a:t>
              </a:r>
              <a:endParaRPr sz="1500" b="0" i="0" u="none" strike="noStrike" cap="none">
                <a:solidFill>
                  <a:schemeClr val="dk1"/>
                </a:solidFill>
                <a:latin typeface="Arial"/>
                <a:ea typeface="Arial"/>
                <a:cs typeface="Arial"/>
                <a:sym typeface="Arial"/>
              </a:endParaRPr>
            </a:p>
          </p:txBody>
        </p:sp>
        <p:sp>
          <p:nvSpPr>
            <p:cNvPr id="357" name="Google Shape;357;p24"/>
            <p:cNvSpPr/>
            <p:nvPr/>
          </p:nvSpPr>
          <p:spPr>
            <a:xfrm>
              <a:off x="318395" y="297269"/>
              <a:ext cx="4457539" cy="44280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txBox="1"/>
            <p:nvPr/>
          </p:nvSpPr>
          <p:spPr>
            <a:xfrm>
              <a:off x="340011" y="318885"/>
              <a:ext cx="4414307" cy="399568"/>
            </a:xfrm>
            <a:prstGeom prst="rect">
              <a:avLst/>
            </a:prstGeom>
            <a:noFill/>
            <a:ln>
              <a:noFill/>
            </a:ln>
          </p:spPr>
          <p:txBody>
            <a:bodyPr spcFirstLastPara="1" wrap="square" lIns="168475" tIns="0" rIns="168475"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Background:</a:t>
              </a:r>
              <a:endParaRPr/>
            </a:p>
          </p:txBody>
        </p:sp>
        <p:sp>
          <p:nvSpPr>
            <p:cNvPr id="359" name="Google Shape;359;p24"/>
            <p:cNvSpPr/>
            <p:nvPr/>
          </p:nvSpPr>
          <p:spPr>
            <a:xfrm>
              <a:off x="0" y="1884194"/>
              <a:ext cx="6367912" cy="1512000"/>
            </a:xfrm>
            <a:prstGeom prst="rect">
              <a:avLst/>
            </a:prstGeom>
            <a:solidFill>
              <a:schemeClr val="lt1">
                <a:alpha val="89803"/>
              </a:schemeClr>
            </a:solidFill>
            <a:ln w="1905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txBox="1"/>
            <p:nvPr/>
          </p:nvSpPr>
          <p:spPr>
            <a:xfrm>
              <a:off x="0" y="1884194"/>
              <a:ext cx="6367912" cy="1512000"/>
            </a:xfrm>
            <a:prstGeom prst="rect">
              <a:avLst/>
            </a:prstGeom>
            <a:noFill/>
            <a:ln>
              <a:noFill/>
            </a:ln>
          </p:spPr>
          <p:txBody>
            <a:bodyPr spcFirstLastPara="1" wrap="square" lIns="494200" tIns="312400" rIns="494200" bIns="106675" anchor="t" anchorCtr="0">
              <a:noAutofit/>
            </a:bodyPr>
            <a:lstStyle/>
            <a:p>
              <a:pPr marL="114300" marR="0" lvl="1" indent="-114300" algn="l" rtl="0">
                <a:lnSpc>
                  <a:spcPct val="90000"/>
                </a:lnSpc>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Time Constraints: Alex often struggles to find time for shopping amidst his hectic work schedule and personal commitments.</a:t>
              </a:r>
              <a:endParaRPr sz="1500" b="0" i="0" u="none" strike="noStrike" cap="none">
                <a:solidFill>
                  <a:schemeClr val="dk1"/>
                </a:solidFill>
                <a:latin typeface="Arial"/>
                <a:ea typeface="Arial"/>
                <a:cs typeface="Arial"/>
                <a:sym typeface="Arial"/>
              </a:endParaRPr>
            </a:p>
            <a:p>
              <a:pPr marL="114300" marR="0" lvl="1" indent="-114300" algn="l" rtl="0">
                <a:lnSpc>
                  <a:spcPct val="90000"/>
                </a:lnSpc>
                <a:spcBef>
                  <a:spcPts val="225"/>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Overwhelm: He feels overwhelmed by the abundance of options available online and worries about making the right choices, especially when it comes to tech gadgets.</a:t>
              </a:r>
              <a:endParaRPr/>
            </a:p>
          </p:txBody>
        </p:sp>
        <p:sp>
          <p:nvSpPr>
            <p:cNvPr id="361" name="Google Shape;361;p24"/>
            <p:cNvSpPr/>
            <p:nvPr/>
          </p:nvSpPr>
          <p:spPr>
            <a:xfrm>
              <a:off x="318395" y="1662794"/>
              <a:ext cx="4457539" cy="44280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txBox="1"/>
            <p:nvPr/>
          </p:nvSpPr>
          <p:spPr>
            <a:xfrm>
              <a:off x="340011" y="1684410"/>
              <a:ext cx="4414307" cy="399568"/>
            </a:xfrm>
            <a:prstGeom prst="rect">
              <a:avLst/>
            </a:prstGeom>
            <a:noFill/>
            <a:ln>
              <a:noFill/>
            </a:ln>
          </p:spPr>
          <p:txBody>
            <a:bodyPr spcFirstLastPara="1" wrap="square" lIns="168475" tIns="0" rIns="168475"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Frustrations:</a:t>
              </a:r>
              <a:endParaRPr/>
            </a:p>
          </p:txBody>
        </p:sp>
        <p:sp>
          <p:nvSpPr>
            <p:cNvPr id="363" name="Google Shape;363;p24"/>
            <p:cNvSpPr/>
            <p:nvPr/>
          </p:nvSpPr>
          <p:spPr>
            <a:xfrm>
              <a:off x="0" y="3698594"/>
              <a:ext cx="6367912" cy="2409750"/>
            </a:xfrm>
            <a:prstGeom prst="rect">
              <a:avLst/>
            </a:prstGeom>
            <a:solidFill>
              <a:schemeClr val="lt1">
                <a:alpha val="89803"/>
              </a:schemeClr>
            </a:solidFill>
            <a:ln w="1905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txBox="1"/>
            <p:nvPr/>
          </p:nvSpPr>
          <p:spPr>
            <a:xfrm>
              <a:off x="0" y="3698594"/>
              <a:ext cx="6367912" cy="2409750"/>
            </a:xfrm>
            <a:prstGeom prst="rect">
              <a:avLst/>
            </a:prstGeom>
            <a:noFill/>
            <a:ln>
              <a:noFill/>
            </a:ln>
          </p:spPr>
          <p:txBody>
            <a:bodyPr spcFirstLastPara="1" wrap="square" lIns="494200" tIns="312400" rIns="494200" bIns="106675" anchor="t" anchorCtr="0">
              <a:noAutofit/>
            </a:bodyPr>
            <a:lstStyle/>
            <a:p>
              <a:pPr marL="114300" marR="0" lvl="1" indent="-114300" algn="l" rtl="0">
                <a:lnSpc>
                  <a:spcPct val="90000"/>
                </a:lnSpc>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Convenience: Alex seeks a hassle-free shopping experience where he can quickly find everything he needs, from professional attire to reliable electronic gadgets.</a:t>
              </a:r>
              <a:endParaRPr sz="1500" b="0" i="0" u="none" strike="noStrike" cap="none">
                <a:solidFill>
                  <a:schemeClr val="dk1"/>
                </a:solidFill>
                <a:latin typeface="Arial"/>
                <a:ea typeface="Arial"/>
                <a:cs typeface="Arial"/>
                <a:sym typeface="Arial"/>
              </a:endParaRPr>
            </a:p>
            <a:p>
              <a:pPr marL="114300" marR="0" lvl="1" indent="-114300" algn="l" rtl="0">
                <a:lnSpc>
                  <a:spcPct val="90000"/>
                </a:lnSpc>
                <a:spcBef>
                  <a:spcPts val="225"/>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Quality: He wants access to high-quality products from trusted brands, ensuring that his purchases meet his standards of durability and performance.</a:t>
              </a:r>
              <a:endParaRPr/>
            </a:p>
            <a:p>
              <a:pPr marL="114300" marR="0" lvl="1" indent="-114300" algn="l" rtl="0">
                <a:lnSpc>
                  <a:spcPct val="90000"/>
                </a:lnSpc>
                <a:spcBef>
                  <a:spcPts val="225"/>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Confidence: Alex aims to shop with confidence, knowing that he can rely on the platform to deliver authentic products and excellent customer service.</a:t>
              </a:r>
              <a:endParaRPr/>
            </a:p>
          </p:txBody>
        </p:sp>
        <p:sp>
          <p:nvSpPr>
            <p:cNvPr id="365" name="Google Shape;365;p24"/>
            <p:cNvSpPr/>
            <p:nvPr/>
          </p:nvSpPr>
          <p:spPr>
            <a:xfrm>
              <a:off x="318395" y="3477194"/>
              <a:ext cx="4457539" cy="44280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txBox="1"/>
            <p:nvPr/>
          </p:nvSpPr>
          <p:spPr>
            <a:xfrm>
              <a:off x="340011" y="3498810"/>
              <a:ext cx="4414307" cy="399568"/>
            </a:xfrm>
            <a:prstGeom prst="rect">
              <a:avLst/>
            </a:prstGeom>
            <a:noFill/>
            <a:ln>
              <a:noFill/>
            </a:ln>
          </p:spPr>
          <p:txBody>
            <a:bodyPr spcFirstLastPara="1" wrap="square" lIns="168475" tIns="0" rIns="168475"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Goals:</a:t>
              </a:r>
              <a:endParaRPr/>
            </a:p>
          </p:txBody>
        </p:sp>
      </p:grpSp>
      <p:sp>
        <p:nvSpPr>
          <p:cNvPr id="367" name="Google Shape;367;p24"/>
          <p:cNvSpPr/>
          <p:nvPr/>
        </p:nvSpPr>
        <p:spPr>
          <a:xfrm>
            <a:off x="-19500" y="0"/>
            <a:ext cx="4726553" cy="6858000"/>
          </a:xfrm>
          <a:prstGeom prst="rect">
            <a:avLst/>
          </a:prstGeom>
          <a:solidFill>
            <a:schemeClr val="accent1">
              <a:alpha val="49019"/>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8" name="Google Shape;368;p24"/>
          <p:cNvSpPr txBox="1">
            <a:spLocks noGrp="1"/>
          </p:cNvSpPr>
          <p:nvPr>
            <p:ph type="title"/>
          </p:nvPr>
        </p:nvSpPr>
        <p:spPr>
          <a:xfrm>
            <a:off x="434898" y="2814837"/>
            <a:ext cx="3818080" cy="36219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Play"/>
              <a:buNone/>
            </a:pPr>
            <a:r>
              <a:rPr lang="en-US" sz="4800" b="1" dirty="0">
                <a:solidFill>
                  <a:schemeClr val="lt1"/>
                </a:solidFill>
              </a:rPr>
              <a:t>PERSONA 2</a:t>
            </a:r>
            <a:br>
              <a:rPr lang="en-US" sz="4800" dirty="0">
                <a:solidFill>
                  <a:schemeClr val="lt1"/>
                </a:solidFill>
              </a:rPr>
            </a:br>
            <a:br>
              <a:rPr lang="en-US" sz="4800" dirty="0">
                <a:solidFill>
                  <a:schemeClr val="lt1"/>
                </a:solidFill>
              </a:rPr>
            </a:br>
            <a:r>
              <a:rPr lang="en-US" sz="4800" dirty="0">
                <a:solidFill>
                  <a:schemeClr val="lt1"/>
                </a:solidFill>
              </a:rPr>
              <a:t>Busy Professional on the Go</a:t>
            </a:r>
            <a:endParaRPr dirty="0"/>
          </a:p>
        </p:txBody>
      </p:sp>
      <p:sp>
        <p:nvSpPr>
          <p:cNvPr id="369" name="Google Shape;369;p24"/>
          <p:cNvSpPr/>
          <p:nvPr/>
        </p:nvSpPr>
        <p:spPr>
          <a:xfrm>
            <a:off x="1424786" y="231006"/>
            <a:ext cx="1837980" cy="2366163"/>
          </a:xfrm>
          <a:prstGeom prst="ellipse">
            <a:avLst/>
          </a:prstGeom>
          <a:blipFill rotWithShape="1">
            <a:blip r:embed="rId6">
              <a:alphaModFix/>
            </a:blip>
            <a:stretch>
              <a:fillRect/>
            </a:stretch>
          </a:blip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Google Shape;37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5" name="Google Shape;375;p25"/>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6" name="Google Shape;376;p25"/>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25"/>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8" name="Google Shape;378;p25"/>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SWOT ANALYSIS</a:t>
            </a:r>
            <a:endParaRPr/>
          </a:p>
        </p:txBody>
      </p:sp>
      <p:grpSp>
        <p:nvGrpSpPr>
          <p:cNvPr id="379" name="Google Shape;379;p25"/>
          <p:cNvGrpSpPr/>
          <p:nvPr/>
        </p:nvGrpSpPr>
        <p:grpSpPr>
          <a:xfrm>
            <a:off x="648164" y="2378932"/>
            <a:ext cx="10919611" cy="3660097"/>
            <a:chOff x="4108" y="266353"/>
            <a:chExt cx="10919611" cy="3660097"/>
          </a:xfrm>
        </p:grpSpPr>
        <p:sp>
          <p:nvSpPr>
            <p:cNvPr id="380" name="Google Shape;380;p25"/>
            <p:cNvSpPr/>
            <p:nvPr/>
          </p:nvSpPr>
          <p:spPr>
            <a:xfrm>
              <a:off x="4108" y="266353"/>
              <a:ext cx="2470500" cy="460800"/>
            </a:xfrm>
            <a:prstGeom prst="rect">
              <a:avLst/>
            </a:prstGeom>
            <a:solidFill>
              <a:srgbClr val="E97131"/>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txBox="1"/>
            <p:nvPr/>
          </p:nvSpPr>
          <p:spPr>
            <a:xfrm>
              <a:off x="4108" y="266353"/>
              <a:ext cx="2470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Strengths:</a:t>
              </a:r>
              <a:endParaRPr/>
            </a:p>
          </p:txBody>
        </p:sp>
        <p:sp>
          <p:nvSpPr>
            <p:cNvPr id="382" name="Google Shape;382;p25"/>
            <p:cNvSpPr/>
            <p:nvPr/>
          </p:nvSpPr>
          <p:spPr>
            <a:xfrm>
              <a:off x="4108" y="727153"/>
              <a:ext cx="2470500" cy="3199297"/>
            </a:xfrm>
            <a:prstGeom prst="rect">
              <a:avLst/>
            </a:prstGeom>
            <a:solidFill>
              <a:srgbClr val="F6D4CC">
                <a:alpha val="89803"/>
              </a:srgbClr>
            </a:solidFill>
            <a:ln w="1905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txBox="1"/>
            <p:nvPr/>
          </p:nvSpPr>
          <p:spPr>
            <a:xfrm>
              <a:off x="4108" y="727153"/>
              <a:ext cx="2470500" cy="3199297"/>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Strong brand recognition and reputation in the fashion industry.</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Wide range of products, including both fashion clothing and electronic accessories.</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User-friendly interface and seamless shopping experience.</a:t>
              </a:r>
              <a:endParaRPr/>
            </a:p>
          </p:txBody>
        </p:sp>
        <p:sp>
          <p:nvSpPr>
            <p:cNvPr id="384" name="Google Shape;384;p25"/>
            <p:cNvSpPr/>
            <p:nvPr/>
          </p:nvSpPr>
          <p:spPr>
            <a:xfrm>
              <a:off x="2820479" y="266353"/>
              <a:ext cx="2470500" cy="460800"/>
            </a:xfrm>
            <a:prstGeom prst="rect">
              <a:avLst/>
            </a:prstGeom>
            <a:solidFill>
              <a:srgbClr val="C8BE1E"/>
            </a:solidFill>
            <a:ln w="19050" cap="flat" cmpd="sng">
              <a:solidFill>
                <a:srgbClr val="C8BE1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txBox="1"/>
            <p:nvPr/>
          </p:nvSpPr>
          <p:spPr>
            <a:xfrm>
              <a:off x="2820479" y="266353"/>
              <a:ext cx="2470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Weaknesses:</a:t>
              </a:r>
              <a:endParaRPr/>
            </a:p>
          </p:txBody>
        </p:sp>
        <p:sp>
          <p:nvSpPr>
            <p:cNvPr id="386" name="Google Shape;386;p25"/>
            <p:cNvSpPr/>
            <p:nvPr/>
          </p:nvSpPr>
          <p:spPr>
            <a:xfrm>
              <a:off x="2820479" y="727153"/>
              <a:ext cx="2470500" cy="3199297"/>
            </a:xfrm>
            <a:prstGeom prst="rect">
              <a:avLst/>
            </a:prstGeom>
            <a:solidFill>
              <a:srgbClr val="EBE5C9">
                <a:alpha val="89803"/>
              </a:srgbClr>
            </a:solidFill>
            <a:ln w="19050" cap="flat" cmpd="sng">
              <a:solidFill>
                <a:srgbClr val="EBE5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txBox="1"/>
            <p:nvPr/>
          </p:nvSpPr>
          <p:spPr>
            <a:xfrm>
              <a:off x="2820479" y="727153"/>
              <a:ext cx="2470500" cy="3199297"/>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Potential for improvement in customer service and post-purchase support.</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Limited customization options for electronic accessories compared to specialized tech platforms.</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Competition from both fashion retailers and dedicated electronic gadget stores.</a:t>
              </a:r>
              <a:endParaRPr/>
            </a:p>
          </p:txBody>
        </p:sp>
        <p:sp>
          <p:nvSpPr>
            <p:cNvPr id="388" name="Google Shape;388;p25"/>
            <p:cNvSpPr/>
            <p:nvPr/>
          </p:nvSpPr>
          <p:spPr>
            <a:xfrm>
              <a:off x="5636849" y="266353"/>
              <a:ext cx="2470500" cy="460800"/>
            </a:xfrm>
            <a:prstGeom prst="rect">
              <a:avLst/>
            </a:prstGeom>
            <a:solidFill>
              <a:srgbClr val="55971D"/>
            </a:solidFill>
            <a:ln w="19050" cap="flat" cmpd="sng">
              <a:solidFill>
                <a:srgbClr val="5597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txBox="1"/>
            <p:nvPr/>
          </p:nvSpPr>
          <p:spPr>
            <a:xfrm>
              <a:off x="5636849" y="266353"/>
              <a:ext cx="2470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Opportunities:</a:t>
              </a:r>
              <a:endParaRPr/>
            </a:p>
          </p:txBody>
        </p:sp>
        <p:sp>
          <p:nvSpPr>
            <p:cNvPr id="390" name="Google Shape;390;p25"/>
            <p:cNvSpPr/>
            <p:nvPr/>
          </p:nvSpPr>
          <p:spPr>
            <a:xfrm>
              <a:off x="5636849" y="727153"/>
              <a:ext cx="2470500" cy="3199297"/>
            </a:xfrm>
            <a:prstGeom prst="rect">
              <a:avLst/>
            </a:prstGeom>
            <a:solidFill>
              <a:srgbClr val="D5E0C8">
                <a:alpha val="89803"/>
              </a:srgbClr>
            </a:solidFill>
            <a:ln w="19050" cap="flat" cmpd="sng">
              <a:solidFill>
                <a:srgbClr val="D5E0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txBox="1"/>
            <p:nvPr/>
          </p:nvSpPr>
          <p:spPr>
            <a:xfrm>
              <a:off x="5636849" y="727153"/>
              <a:ext cx="2470500" cy="3199297"/>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Expansion into new markets or product categories to diversify offerings.</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Collaborations with tech brands to offer exclusive electronic accessories.</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Leveraging data analytics to personalize recommendations and enhance user experience.</a:t>
              </a:r>
              <a:endParaRPr/>
            </a:p>
          </p:txBody>
        </p:sp>
        <p:sp>
          <p:nvSpPr>
            <p:cNvPr id="392" name="Google Shape;392;p25"/>
            <p:cNvSpPr/>
            <p:nvPr/>
          </p:nvSpPr>
          <p:spPr>
            <a:xfrm>
              <a:off x="8453219" y="266353"/>
              <a:ext cx="2470500" cy="460800"/>
            </a:xfrm>
            <a:prstGeom prst="rect">
              <a:avLst/>
            </a:prstGeom>
            <a:solidFill>
              <a:srgbClr val="186923"/>
            </a:solidFill>
            <a:ln w="19050" cap="flat" cmpd="sng">
              <a:solidFill>
                <a:srgbClr val="18692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txBox="1"/>
            <p:nvPr/>
          </p:nvSpPr>
          <p:spPr>
            <a:xfrm>
              <a:off x="8453219" y="266353"/>
              <a:ext cx="2470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Threats:</a:t>
              </a:r>
              <a:endParaRPr/>
            </a:p>
          </p:txBody>
        </p:sp>
        <p:sp>
          <p:nvSpPr>
            <p:cNvPr id="394" name="Google Shape;394;p25"/>
            <p:cNvSpPr/>
            <p:nvPr/>
          </p:nvSpPr>
          <p:spPr>
            <a:xfrm>
              <a:off x="8453219" y="727153"/>
              <a:ext cx="2470500" cy="3199297"/>
            </a:xfrm>
            <a:prstGeom prst="rect">
              <a:avLst/>
            </a:prstGeom>
            <a:solidFill>
              <a:srgbClr val="CAD2CA">
                <a:alpha val="89803"/>
              </a:srgbClr>
            </a:solidFill>
            <a:ln w="1905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txBox="1"/>
            <p:nvPr/>
          </p:nvSpPr>
          <p:spPr>
            <a:xfrm>
              <a:off x="8453219" y="727153"/>
              <a:ext cx="2470500" cy="3199297"/>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Intense competition from other e-commerce giants and niche tech retailers.</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Rapid changes in fashion trends and technology advancements.</a:t>
              </a:r>
              <a:endParaRPr/>
            </a:p>
            <a:p>
              <a:pPr marL="171450" marR="0" lvl="1" indent="-171450" algn="l" rtl="0">
                <a:lnSpc>
                  <a:spcPct val="90000"/>
                </a:lnSpc>
                <a:spcBef>
                  <a:spcPts val="24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Economic downturns or shifts in consumer spending habits impacting purchasing power.</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1" name="Google Shape;401;p26"/>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2" name="Google Shape;402;p26"/>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3" name="Google Shape;403;p26"/>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4" name="Google Shape;404;p26"/>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COMPETITVE ANALYSIS</a:t>
            </a:r>
            <a:endParaRPr/>
          </a:p>
        </p:txBody>
      </p:sp>
      <p:graphicFrame>
        <p:nvGraphicFramePr>
          <p:cNvPr id="405" name="Google Shape;405;p26"/>
          <p:cNvGraphicFramePr/>
          <p:nvPr/>
        </p:nvGraphicFramePr>
        <p:xfrm>
          <a:off x="644056" y="2249416"/>
          <a:ext cx="10927850" cy="4088790"/>
        </p:xfrm>
        <a:graphic>
          <a:graphicData uri="http://schemas.openxmlformats.org/drawingml/2006/table">
            <a:tbl>
              <a:tblPr>
                <a:solidFill>
                  <a:schemeClr val="lt1"/>
                </a:solidFill>
                <a:tableStyleId>{207AC7BD-F867-4558-B3CE-64997FD726C2}</a:tableStyleId>
              </a:tblPr>
              <a:tblGrid>
                <a:gridCol w="1485925">
                  <a:extLst>
                    <a:ext uri="{9D8B030D-6E8A-4147-A177-3AD203B41FA5}">
                      <a16:colId xmlns:a16="http://schemas.microsoft.com/office/drawing/2014/main" val="20000"/>
                    </a:ext>
                  </a:extLst>
                </a:gridCol>
                <a:gridCol w="2446700">
                  <a:extLst>
                    <a:ext uri="{9D8B030D-6E8A-4147-A177-3AD203B41FA5}">
                      <a16:colId xmlns:a16="http://schemas.microsoft.com/office/drawing/2014/main" val="20001"/>
                    </a:ext>
                  </a:extLst>
                </a:gridCol>
                <a:gridCol w="2334950">
                  <a:extLst>
                    <a:ext uri="{9D8B030D-6E8A-4147-A177-3AD203B41FA5}">
                      <a16:colId xmlns:a16="http://schemas.microsoft.com/office/drawing/2014/main" val="20002"/>
                    </a:ext>
                  </a:extLst>
                </a:gridCol>
                <a:gridCol w="2690900">
                  <a:extLst>
                    <a:ext uri="{9D8B030D-6E8A-4147-A177-3AD203B41FA5}">
                      <a16:colId xmlns:a16="http://schemas.microsoft.com/office/drawing/2014/main" val="20003"/>
                    </a:ext>
                  </a:extLst>
                </a:gridCol>
                <a:gridCol w="1969375">
                  <a:extLst>
                    <a:ext uri="{9D8B030D-6E8A-4147-A177-3AD203B41FA5}">
                      <a16:colId xmlns:a16="http://schemas.microsoft.com/office/drawing/2014/main" val="20004"/>
                    </a:ext>
                  </a:extLst>
                </a:gridCol>
              </a:tblGrid>
              <a:tr h="392475">
                <a:tc>
                  <a:txBody>
                    <a:bodyPr/>
                    <a:lstStyle/>
                    <a:p>
                      <a:pPr marL="0" marR="0" lvl="0" indent="0" algn="l" rtl="0">
                        <a:spcBef>
                          <a:spcPts val="0"/>
                        </a:spcBef>
                        <a:spcAft>
                          <a:spcPts val="0"/>
                        </a:spcAft>
                        <a:buNone/>
                      </a:pPr>
                      <a:r>
                        <a:rPr lang="en-US" sz="1300" b="0" u="none" strike="noStrike" cap="none">
                          <a:solidFill>
                            <a:schemeClr val="lt1"/>
                          </a:solidFill>
                        </a:rPr>
                        <a:t>Aspect</a:t>
                      </a:r>
                      <a:endParaRPr/>
                    </a:p>
                  </a:txBody>
                  <a:tcPr marL="107800" marR="39850" marT="82925" marB="82925" anchor="ctr">
                    <a:lnL w="1905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300" b="0" u="none" strike="noStrike" cap="none">
                          <a:solidFill>
                            <a:schemeClr val="lt1"/>
                          </a:solidFill>
                        </a:rPr>
                        <a:t>Myntra</a:t>
                      </a:r>
                      <a:endParaRPr/>
                    </a:p>
                  </a:txBody>
                  <a:tcPr marL="107800" marR="39850" marT="82925" marB="829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300" b="0" u="none" strike="noStrike" cap="none">
                          <a:solidFill>
                            <a:schemeClr val="lt1"/>
                          </a:solidFill>
                        </a:rPr>
                        <a:t>Amazon Fashion</a:t>
                      </a:r>
                      <a:endParaRPr/>
                    </a:p>
                  </a:txBody>
                  <a:tcPr marL="107800" marR="39850" marT="82925" marB="829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300" b="0" u="none" strike="noStrike" cap="none">
                          <a:solidFill>
                            <a:schemeClr val="lt1"/>
                          </a:solidFill>
                        </a:rPr>
                        <a:t>Flipkart</a:t>
                      </a:r>
                      <a:endParaRPr/>
                    </a:p>
                  </a:txBody>
                  <a:tcPr marL="107800" marR="39850" marT="82925" marB="829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1300" b="0" u="none" strike="noStrike" cap="none">
                          <a:solidFill>
                            <a:schemeClr val="lt1"/>
                          </a:solidFill>
                        </a:rPr>
                        <a:t>Dedicated Tech Retailers</a:t>
                      </a:r>
                      <a:endParaRPr/>
                    </a:p>
                  </a:txBody>
                  <a:tcPr marL="107800" marR="39850" marT="82925" marB="829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85925">
                <a:tc>
                  <a:txBody>
                    <a:bodyPr/>
                    <a:lstStyle/>
                    <a:p>
                      <a:pPr marL="0" marR="0" lvl="0" indent="0" algn="l" rtl="0">
                        <a:spcBef>
                          <a:spcPts val="0"/>
                        </a:spcBef>
                        <a:spcAft>
                          <a:spcPts val="0"/>
                        </a:spcAft>
                        <a:buNone/>
                      </a:pPr>
                      <a:r>
                        <a:rPr lang="en-US" sz="1300" u="none" strike="noStrike" cap="none">
                          <a:solidFill>
                            <a:schemeClr val="dk1"/>
                          </a:solidFill>
                        </a:rPr>
                        <a:t>Product Range</a:t>
                      </a:r>
                      <a:endParaRPr/>
                    </a:p>
                  </a:txBody>
                  <a:tcPr marL="107800" marR="39850" marT="82925" marB="82925" anchor="ctr">
                    <a:lnL w="19050" cap="flat" cmpd="sng">
                      <a:solidFill>
                        <a:schemeClr val="dk1"/>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Fashion clothing, electronic accessories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Fashion clothing, electronic gadgets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Fashion clothing, limited electronic accessories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Electronic gadgets</a:t>
                      </a:r>
                      <a:endParaRPr/>
                    </a:p>
                  </a:txBody>
                  <a:tcPr marL="107800" marR="39850" marT="82925" marB="82925" anchor="ctr">
                    <a:lnL w="9525" cap="flat" cmpd="sng">
                      <a:solidFill>
                        <a:srgbClr val="7F7F7F"/>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1"/>
                  </a:ext>
                </a:extLst>
              </a:tr>
              <a:tr h="392475">
                <a:tc>
                  <a:txBody>
                    <a:bodyPr/>
                    <a:lstStyle/>
                    <a:p>
                      <a:pPr marL="0" marR="0" lvl="0" indent="0" algn="l" rtl="0">
                        <a:spcBef>
                          <a:spcPts val="0"/>
                        </a:spcBef>
                        <a:spcAft>
                          <a:spcPts val="0"/>
                        </a:spcAft>
                        <a:buNone/>
                      </a:pPr>
                      <a:r>
                        <a:rPr lang="en-US" sz="1300" u="none" strike="noStrike" cap="none">
                          <a:solidFill>
                            <a:schemeClr val="dk1"/>
                          </a:solidFill>
                        </a:rPr>
                        <a:t>Brand Reputation</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Strong</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Strong</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Strong</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Varies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392475">
                <a:tc>
                  <a:txBody>
                    <a:bodyPr/>
                    <a:lstStyle/>
                    <a:p>
                      <a:pPr marL="0" marR="0" lvl="0" indent="0" algn="l" rtl="0">
                        <a:spcBef>
                          <a:spcPts val="0"/>
                        </a:spcBef>
                        <a:spcAft>
                          <a:spcPts val="0"/>
                        </a:spcAft>
                        <a:buNone/>
                      </a:pPr>
                      <a:r>
                        <a:rPr lang="en-US" sz="1300" u="none" strike="noStrike" cap="none">
                          <a:solidFill>
                            <a:schemeClr val="dk1"/>
                          </a:solidFill>
                        </a:rPr>
                        <a:t>User Experience</a:t>
                      </a:r>
                      <a:endParaRPr/>
                    </a:p>
                  </a:txBody>
                  <a:tcPr marL="107800" marR="39850" marT="82925" marB="82925" anchor="ctr">
                    <a:lnL w="19050" cap="flat" cmpd="sng">
                      <a:solidFill>
                        <a:schemeClr val="dk1"/>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User-friendly interface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Smooth navigation</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Intuitive interface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Specialized expertise</a:t>
                      </a:r>
                      <a:endParaRPr/>
                    </a:p>
                  </a:txBody>
                  <a:tcPr marL="107800" marR="39850" marT="82925" marB="82925" anchor="ctr">
                    <a:lnL w="9525" cap="flat" cmpd="sng">
                      <a:solidFill>
                        <a:srgbClr val="7F7F7F"/>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3"/>
                  </a:ext>
                </a:extLst>
              </a:tr>
              <a:tr h="392475">
                <a:tc>
                  <a:txBody>
                    <a:bodyPr/>
                    <a:lstStyle/>
                    <a:p>
                      <a:pPr marL="0" marR="0" lvl="0" indent="0" algn="l" rtl="0">
                        <a:spcBef>
                          <a:spcPts val="0"/>
                        </a:spcBef>
                        <a:spcAft>
                          <a:spcPts val="0"/>
                        </a:spcAft>
                        <a:buNone/>
                      </a:pPr>
                      <a:r>
                        <a:rPr lang="en-US" sz="1300" u="none" strike="noStrike" cap="none">
                          <a:solidFill>
                            <a:schemeClr val="dk1"/>
                          </a:solidFill>
                        </a:rPr>
                        <a:t>Customer Service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Moderate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Reliable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Responsive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Specialized support</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392475">
                <a:tc>
                  <a:txBody>
                    <a:bodyPr/>
                    <a:lstStyle/>
                    <a:p>
                      <a:pPr marL="0" marR="0" lvl="0" indent="0" algn="l" rtl="0">
                        <a:spcBef>
                          <a:spcPts val="0"/>
                        </a:spcBef>
                        <a:spcAft>
                          <a:spcPts val="0"/>
                        </a:spcAft>
                        <a:buNone/>
                      </a:pPr>
                      <a:r>
                        <a:rPr lang="en-US" sz="1300" u="none" strike="noStrike" cap="none">
                          <a:solidFill>
                            <a:schemeClr val="dk1"/>
                          </a:solidFill>
                        </a:rPr>
                        <a:t>Pricing</a:t>
                      </a:r>
                      <a:endParaRPr/>
                    </a:p>
                  </a:txBody>
                  <a:tcPr marL="107800" marR="39850" marT="82925" marB="82925" anchor="ctr">
                    <a:lnL w="19050" cap="flat" cmpd="sng">
                      <a:solidFill>
                        <a:schemeClr val="dk1"/>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Competitive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Competitive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Competitive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Varies</a:t>
                      </a:r>
                      <a:endParaRPr/>
                    </a:p>
                  </a:txBody>
                  <a:tcPr marL="107800" marR="39850" marT="82925" marB="82925" anchor="ctr">
                    <a:lnL w="9525" cap="flat" cmpd="sng">
                      <a:solidFill>
                        <a:srgbClr val="7F7F7F"/>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5"/>
                  </a:ext>
                </a:extLst>
              </a:tr>
              <a:tr h="392475">
                <a:tc>
                  <a:txBody>
                    <a:bodyPr/>
                    <a:lstStyle/>
                    <a:p>
                      <a:pPr marL="0" marR="0" lvl="0" indent="0" algn="l" rtl="0">
                        <a:spcBef>
                          <a:spcPts val="0"/>
                        </a:spcBef>
                        <a:spcAft>
                          <a:spcPts val="0"/>
                        </a:spcAft>
                        <a:buNone/>
                      </a:pPr>
                      <a:r>
                        <a:rPr lang="en-US" sz="1300" u="none" strike="noStrike" cap="none">
                          <a:solidFill>
                            <a:schemeClr val="dk1"/>
                          </a:solidFill>
                        </a:rPr>
                        <a:t>Delivery Options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Standard and express options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Fast delivery</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Fast delivery</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Varies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585925">
                <a:tc>
                  <a:txBody>
                    <a:bodyPr/>
                    <a:lstStyle/>
                    <a:p>
                      <a:pPr marL="0" marR="0" lvl="0" indent="0" algn="l" rtl="0">
                        <a:spcBef>
                          <a:spcPts val="0"/>
                        </a:spcBef>
                        <a:spcAft>
                          <a:spcPts val="0"/>
                        </a:spcAft>
                        <a:buNone/>
                      </a:pPr>
                      <a:r>
                        <a:rPr lang="en-US" sz="1300" u="none" strike="noStrike" cap="none">
                          <a:solidFill>
                            <a:schemeClr val="dk1"/>
                          </a:solidFill>
                        </a:rPr>
                        <a:t>Unique Features</a:t>
                      </a:r>
                      <a:endParaRPr/>
                    </a:p>
                  </a:txBody>
                  <a:tcPr marL="107800" marR="39850" marT="82925" marB="82925" anchor="ctr">
                    <a:lnL w="19050" cap="flat" cmpd="sng">
                      <a:solidFill>
                        <a:schemeClr val="dk1"/>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Fashion collaborations, curated collections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Wide range of products, Prime benefits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Sales events, discounts</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300" u="none" strike="noStrike" cap="none">
                          <a:solidFill>
                            <a:schemeClr val="dk1"/>
                          </a:solidFill>
                        </a:rPr>
                        <a:t>Expert advice, in-store experiences</a:t>
                      </a:r>
                      <a:endParaRPr/>
                    </a:p>
                  </a:txBody>
                  <a:tcPr marL="107800" marR="39850" marT="82925" marB="82925" anchor="ctr">
                    <a:lnL w="9525" cap="flat" cmpd="sng">
                      <a:solidFill>
                        <a:srgbClr val="7F7F7F"/>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7"/>
                  </a:ext>
                </a:extLst>
              </a:tr>
              <a:tr h="392475">
                <a:tc>
                  <a:txBody>
                    <a:bodyPr/>
                    <a:lstStyle/>
                    <a:p>
                      <a:pPr marL="0" marR="0" lvl="0" indent="0" algn="l" rtl="0">
                        <a:spcBef>
                          <a:spcPts val="0"/>
                        </a:spcBef>
                        <a:spcAft>
                          <a:spcPts val="0"/>
                        </a:spcAft>
                        <a:buNone/>
                      </a:pPr>
                      <a:r>
                        <a:rPr lang="en-US" sz="1300" u="none" strike="noStrike" cap="none">
                          <a:solidFill>
                            <a:schemeClr val="dk1"/>
                          </a:solidFill>
                        </a:rPr>
                        <a:t>Market Presence</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Dominant in fashion segment</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E-commerce giant</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Established player</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300" u="none" strike="noStrike" cap="none">
                          <a:solidFill>
                            <a:schemeClr val="dk1"/>
                          </a:solidFill>
                        </a:rPr>
                        <a:t>Niche market</a:t>
                      </a:r>
                      <a:endParaRPr/>
                    </a:p>
                  </a:txBody>
                  <a:tcPr marL="107800" marR="39850" marT="82925" marB="82925"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1" name="Google Shape;411;p27"/>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2" name="Google Shape;412;p27"/>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3" name="Google Shape;413;p27"/>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4" name="Google Shape;414;p27"/>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USER JOURNEY MAP</a:t>
            </a:r>
            <a:endParaRPr/>
          </a:p>
        </p:txBody>
      </p:sp>
      <p:grpSp>
        <p:nvGrpSpPr>
          <p:cNvPr id="415" name="Google Shape;415;p27"/>
          <p:cNvGrpSpPr/>
          <p:nvPr/>
        </p:nvGrpSpPr>
        <p:grpSpPr>
          <a:xfrm>
            <a:off x="653393" y="2422137"/>
            <a:ext cx="10909153" cy="3573688"/>
            <a:chOff x="9337" y="309558"/>
            <a:chExt cx="10909153" cy="3573688"/>
          </a:xfrm>
        </p:grpSpPr>
        <p:sp>
          <p:nvSpPr>
            <p:cNvPr id="416" name="Google Shape;416;p27"/>
            <p:cNvSpPr/>
            <p:nvPr/>
          </p:nvSpPr>
          <p:spPr>
            <a:xfrm>
              <a:off x="9337" y="309558"/>
              <a:ext cx="1504710" cy="752355"/>
            </a:xfrm>
            <a:prstGeom prst="roundRect">
              <a:avLst>
                <a:gd name="adj" fmla="val 10000"/>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txBox="1"/>
            <p:nvPr/>
          </p:nvSpPr>
          <p:spPr>
            <a:xfrm>
              <a:off x="31373" y="331594"/>
              <a:ext cx="1460638" cy="708283"/>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Awareness and Discovery:</a:t>
              </a:r>
              <a:endParaRPr/>
            </a:p>
          </p:txBody>
        </p:sp>
        <p:sp>
          <p:nvSpPr>
            <p:cNvPr id="418" name="Google Shape;418;p27"/>
            <p:cNvSpPr/>
            <p:nvPr/>
          </p:nvSpPr>
          <p:spPr>
            <a:xfrm>
              <a:off x="159808" y="1061913"/>
              <a:ext cx="150471" cy="564266"/>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19" name="Google Shape;419;p27"/>
            <p:cNvSpPr/>
            <p:nvPr/>
          </p:nvSpPr>
          <p:spPr>
            <a:xfrm>
              <a:off x="310279" y="1250002"/>
              <a:ext cx="1203768" cy="752355"/>
            </a:xfrm>
            <a:prstGeom prst="roundRect">
              <a:avLst>
                <a:gd name="adj" fmla="val 10000"/>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txBox="1"/>
            <p:nvPr/>
          </p:nvSpPr>
          <p:spPr>
            <a:xfrm>
              <a:off x="332315" y="1272038"/>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Scenario: User learns about Myntra's fashion clothing and electronic accessories through social media or recommendations from friends.</a:t>
              </a:r>
              <a:endParaRPr/>
            </a:p>
          </p:txBody>
        </p:sp>
        <p:sp>
          <p:nvSpPr>
            <p:cNvPr id="421" name="Google Shape;421;p27"/>
            <p:cNvSpPr/>
            <p:nvPr/>
          </p:nvSpPr>
          <p:spPr>
            <a:xfrm>
              <a:off x="159808" y="1061913"/>
              <a:ext cx="150471" cy="1504710"/>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22" name="Google Shape;422;p27"/>
            <p:cNvSpPr/>
            <p:nvPr/>
          </p:nvSpPr>
          <p:spPr>
            <a:xfrm>
              <a:off x="310279" y="2190446"/>
              <a:ext cx="1203768" cy="752355"/>
            </a:xfrm>
            <a:prstGeom prst="roundRect">
              <a:avLst>
                <a:gd name="adj" fmla="val 10000"/>
              </a:avLst>
            </a:prstGeom>
            <a:solidFill>
              <a:schemeClr val="lt1">
                <a:alpha val="89803"/>
              </a:schemeClr>
            </a:solidFill>
            <a:ln w="19050" cap="flat" cmpd="sng">
              <a:solidFill>
                <a:srgbClr val="E67F2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txBox="1"/>
            <p:nvPr/>
          </p:nvSpPr>
          <p:spPr>
            <a:xfrm>
              <a:off x="332315" y="2212482"/>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Action: User visits the Myntra website or downloads the mobile app to explore its offerings.</a:t>
              </a:r>
              <a:endParaRPr/>
            </a:p>
          </p:txBody>
        </p:sp>
        <p:sp>
          <p:nvSpPr>
            <p:cNvPr id="424" name="Google Shape;424;p27"/>
            <p:cNvSpPr/>
            <p:nvPr/>
          </p:nvSpPr>
          <p:spPr>
            <a:xfrm>
              <a:off x="159808" y="1061913"/>
              <a:ext cx="150471" cy="2445155"/>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25" name="Google Shape;425;p27"/>
            <p:cNvSpPr/>
            <p:nvPr/>
          </p:nvSpPr>
          <p:spPr>
            <a:xfrm>
              <a:off x="310279" y="3130891"/>
              <a:ext cx="1203768" cy="752355"/>
            </a:xfrm>
            <a:prstGeom prst="roundRect">
              <a:avLst>
                <a:gd name="adj" fmla="val 10000"/>
              </a:avLst>
            </a:prstGeom>
            <a:solidFill>
              <a:schemeClr val="lt1">
                <a:alpha val="89803"/>
              </a:schemeClr>
            </a:solidFill>
            <a:ln w="19050" cap="flat" cmpd="sng">
              <a:solidFill>
                <a:srgbClr val="E48D2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txBox="1"/>
            <p:nvPr/>
          </p:nvSpPr>
          <p:spPr>
            <a:xfrm>
              <a:off x="332315" y="3152927"/>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Outcome: User gains a basic understanding of Myntra's product range and capabilities, sparking her interest in the platform.</a:t>
              </a:r>
              <a:endParaRPr/>
            </a:p>
          </p:txBody>
        </p:sp>
        <p:sp>
          <p:nvSpPr>
            <p:cNvPr id="427" name="Google Shape;427;p27"/>
            <p:cNvSpPr/>
            <p:nvPr/>
          </p:nvSpPr>
          <p:spPr>
            <a:xfrm>
              <a:off x="1890226" y="309558"/>
              <a:ext cx="1504710" cy="752355"/>
            </a:xfrm>
            <a:prstGeom prst="roundRect">
              <a:avLst>
                <a:gd name="adj" fmla="val 10000"/>
              </a:avLst>
            </a:prstGeom>
            <a:solidFill>
              <a:srgbClr val="DDA41D"/>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txBox="1"/>
            <p:nvPr/>
          </p:nvSpPr>
          <p:spPr>
            <a:xfrm>
              <a:off x="1912262" y="331594"/>
              <a:ext cx="1460638" cy="708283"/>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Sign-up and Onboarding:</a:t>
              </a:r>
              <a:endParaRPr/>
            </a:p>
          </p:txBody>
        </p:sp>
        <p:sp>
          <p:nvSpPr>
            <p:cNvPr id="429" name="Google Shape;429;p27"/>
            <p:cNvSpPr/>
            <p:nvPr/>
          </p:nvSpPr>
          <p:spPr>
            <a:xfrm>
              <a:off x="2040697" y="1061913"/>
              <a:ext cx="150471" cy="564266"/>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30" name="Google Shape;430;p27"/>
            <p:cNvSpPr/>
            <p:nvPr/>
          </p:nvSpPr>
          <p:spPr>
            <a:xfrm>
              <a:off x="2191168" y="1250002"/>
              <a:ext cx="1203768" cy="752355"/>
            </a:xfrm>
            <a:prstGeom prst="roundRect">
              <a:avLst>
                <a:gd name="adj" fmla="val 10000"/>
              </a:avLst>
            </a:prstGeom>
            <a:solidFill>
              <a:schemeClr val="lt1">
                <a:alpha val="89803"/>
              </a:schemeClr>
            </a:solidFill>
            <a:ln w="19050" cap="flat" cmpd="sng">
              <a:solidFill>
                <a:srgbClr val="E19D1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txBox="1"/>
            <p:nvPr/>
          </p:nvSpPr>
          <p:spPr>
            <a:xfrm>
              <a:off x="2213204" y="1272038"/>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Scenario: User decides to create an account on Myntra to start shopping.</a:t>
              </a:r>
              <a:endParaRPr/>
            </a:p>
          </p:txBody>
        </p:sp>
        <p:sp>
          <p:nvSpPr>
            <p:cNvPr id="432" name="Google Shape;432;p27"/>
            <p:cNvSpPr/>
            <p:nvPr/>
          </p:nvSpPr>
          <p:spPr>
            <a:xfrm>
              <a:off x="2040697" y="1061913"/>
              <a:ext cx="150471" cy="1504710"/>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33" name="Google Shape;433;p27"/>
            <p:cNvSpPr/>
            <p:nvPr/>
          </p:nvSpPr>
          <p:spPr>
            <a:xfrm>
              <a:off x="2191168" y="2190446"/>
              <a:ext cx="1203768" cy="752355"/>
            </a:xfrm>
            <a:prstGeom prst="roundRect">
              <a:avLst>
                <a:gd name="adj" fmla="val 10000"/>
              </a:avLst>
            </a:prstGeom>
            <a:solidFill>
              <a:schemeClr val="lt1">
                <a:alpha val="89803"/>
              </a:schemeClr>
            </a:solidFill>
            <a:ln w="19050" cap="flat" cmpd="sng">
              <a:solidFill>
                <a:srgbClr val="D8AC1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txBox="1"/>
            <p:nvPr/>
          </p:nvSpPr>
          <p:spPr>
            <a:xfrm>
              <a:off x="2213204" y="2212482"/>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Action: User completes the registration process, providing her details and verifying her email address.</a:t>
              </a:r>
              <a:endParaRPr/>
            </a:p>
          </p:txBody>
        </p:sp>
        <p:sp>
          <p:nvSpPr>
            <p:cNvPr id="435" name="Google Shape;435;p27"/>
            <p:cNvSpPr/>
            <p:nvPr/>
          </p:nvSpPr>
          <p:spPr>
            <a:xfrm>
              <a:off x="2040697" y="1061913"/>
              <a:ext cx="150471" cy="2445155"/>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36" name="Google Shape;436;p27"/>
            <p:cNvSpPr/>
            <p:nvPr/>
          </p:nvSpPr>
          <p:spPr>
            <a:xfrm>
              <a:off x="2191168" y="3130891"/>
              <a:ext cx="1203768" cy="752355"/>
            </a:xfrm>
            <a:prstGeom prst="roundRect">
              <a:avLst>
                <a:gd name="adj" fmla="val 10000"/>
              </a:avLst>
            </a:prstGeom>
            <a:solidFill>
              <a:schemeClr val="lt1">
                <a:alpha val="89803"/>
              </a:schemeClr>
            </a:solidFill>
            <a:ln w="19050" cap="flat" cmpd="sng">
              <a:solidFill>
                <a:srgbClr val="CEB7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txBox="1"/>
            <p:nvPr/>
          </p:nvSpPr>
          <p:spPr>
            <a:xfrm>
              <a:off x="2213204" y="3152927"/>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Outcome: User  account is successfully created, and she receives personalized recommendations based on her preferences, enhancing her shopping experience.</a:t>
              </a:r>
              <a:endParaRPr/>
            </a:p>
          </p:txBody>
        </p:sp>
        <p:sp>
          <p:nvSpPr>
            <p:cNvPr id="438" name="Google Shape;438;p27"/>
            <p:cNvSpPr/>
            <p:nvPr/>
          </p:nvSpPr>
          <p:spPr>
            <a:xfrm>
              <a:off x="3771114" y="309558"/>
              <a:ext cx="1504710" cy="752355"/>
            </a:xfrm>
            <a:prstGeom prst="roundRect">
              <a:avLst>
                <a:gd name="adj" fmla="val 10000"/>
              </a:avLst>
            </a:prstGeom>
            <a:solidFill>
              <a:srgbClr val="B4BE1D"/>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txBox="1"/>
            <p:nvPr/>
          </p:nvSpPr>
          <p:spPr>
            <a:xfrm>
              <a:off x="3793150" y="331594"/>
              <a:ext cx="1460638" cy="708283"/>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Exploration of Fashion and Tech Categories:</a:t>
              </a:r>
              <a:endParaRPr/>
            </a:p>
          </p:txBody>
        </p:sp>
        <p:sp>
          <p:nvSpPr>
            <p:cNvPr id="440" name="Google Shape;440;p27"/>
            <p:cNvSpPr/>
            <p:nvPr/>
          </p:nvSpPr>
          <p:spPr>
            <a:xfrm>
              <a:off x="3921585" y="1061913"/>
              <a:ext cx="150471" cy="564266"/>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41" name="Google Shape;441;p27"/>
            <p:cNvSpPr/>
            <p:nvPr/>
          </p:nvSpPr>
          <p:spPr>
            <a:xfrm>
              <a:off x="4072056" y="1250002"/>
              <a:ext cx="1203768" cy="752355"/>
            </a:xfrm>
            <a:prstGeom prst="roundRect">
              <a:avLst>
                <a:gd name="adj" fmla="val 10000"/>
              </a:avLst>
            </a:prstGeom>
            <a:solidFill>
              <a:schemeClr val="lt1">
                <a:alpha val="89803"/>
              </a:schemeClr>
            </a:solidFill>
            <a:ln w="19050" cap="flat" cmpd="sng">
              <a:solidFill>
                <a:srgbClr val="C5C0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txBox="1"/>
            <p:nvPr/>
          </p:nvSpPr>
          <p:spPr>
            <a:xfrm>
              <a:off x="4094092" y="1272038"/>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User: Emma begins exploring Myntra's fashion clothing and electronic accessories categories.</a:t>
              </a:r>
              <a:endParaRPr/>
            </a:p>
          </p:txBody>
        </p:sp>
        <p:sp>
          <p:nvSpPr>
            <p:cNvPr id="443" name="Google Shape;443;p27"/>
            <p:cNvSpPr/>
            <p:nvPr/>
          </p:nvSpPr>
          <p:spPr>
            <a:xfrm>
              <a:off x="3921585" y="1061913"/>
              <a:ext cx="150471" cy="1504710"/>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44" name="Google Shape;444;p27"/>
            <p:cNvSpPr/>
            <p:nvPr/>
          </p:nvSpPr>
          <p:spPr>
            <a:xfrm>
              <a:off x="4072056" y="2190446"/>
              <a:ext cx="1203768" cy="752355"/>
            </a:xfrm>
            <a:prstGeom prst="roundRect">
              <a:avLst>
                <a:gd name="adj" fmla="val 10000"/>
              </a:avLst>
            </a:prstGeom>
            <a:solidFill>
              <a:schemeClr val="lt1">
                <a:alpha val="89803"/>
              </a:schemeClr>
            </a:solidFill>
            <a:ln w="19050" cap="flat" cmpd="sng">
              <a:solidFill>
                <a:srgbClr val="AFBD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txBox="1"/>
            <p:nvPr/>
          </p:nvSpPr>
          <p:spPr>
            <a:xfrm>
              <a:off x="4094092" y="2212482"/>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Action: User navigates through the platform, browsing curated collections, and filtering products based on her preferences.</a:t>
              </a:r>
              <a:endParaRPr/>
            </a:p>
          </p:txBody>
        </p:sp>
        <p:sp>
          <p:nvSpPr>
            <p:cNvPr id="446" name="Google Shape;446;p27"/>
            <p:cNvSpPr/>
            <p:nvPr/>
          </p:nvSpPr>
          <p:spPr>
            <a:xfrm>
              <a:off x="3921585" y="1061913"/>
              <a:ext cx="150471" cy="2445155"/>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47" name="Google Shape;447;p27"/>
            <p:cNvSpPr/>
            <p:nvPr/>
          </p:nvSpPr>
          <p:spPr>
            <a:xfrm>
              <a:off x="4072056" y="3130891"/>
              <a:ext cx="1203768" cy="752355"/>
            </a:xfrm>
            <a:prstGeom prst="roundRect">
              <a:avLst>
                <a:gd name="adj" fmla="val 10000"/>
              </a:avLst>
            </a:prstGeom>
            <a:solidFill>
              <a:schemeClr val="lt1">
                <a:alpha val="89803"/>
              </a:schemeClr>
            </a:solidFill>
            <a:ln w="19050" cap="flat" cmpd="sng">
              <a:solidFill>
                <a:srgbClr val="97B4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txBox="1"/>
            <p:nvPr/>
          </p:nvSpPr>
          <p:spPr>
            <a:xfrm>
              <a:off x="4094092" y="3152927"/>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Outcome: User discovers a wide variety of trendy fashion items and high-quality tech gadgets, finding items that match her style and needs.</a:t>
              </a:r>
              <a:endParaRPr/>
            </a:p>
          </p:txBody>
        </p:sp>
        <p:sp>
          <p:nvSpPr>
            <p:cNvPr id="449" name="Google Shape;449;p27"/>
            <p:cNvSpPr/>
            <p:nvPr/>
          </p:nvSpPr>
          <p:spPr>
            <a:xfrm>
              <a:off x="5652003" y="309558"/>
              <a:ext cx="1504710" cy="752355"/>
            </a:xfrm>
            <a:prstGeom prst="roundRect">
              <a:avLst>
                <a:gd name="adj" fmla="val 10000"/>
              </a:avLst>
            </a:prstGeom>
            <a:solidFill>
              <a:srgbClr val="69A11D"/>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txBox="1"/>
            <p:nvPr/>
          </p:nvSpPr>
          <p:spPr>
            <a:xfrm>
              <a:off x="5674039" y="331594"/>
              <a:ext cx="1460638" cy="708283"/>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Adding to Cart and Checkout:</a:t>
              </a:r>
              <a:endParaRPr/>
            </a:p>
          </p:txBody>
        </p:sp>
        <p:sp>
          <p:nvSpPr>
            <p:cNvPr id="451" name="Google Shape;451;p27"/>
            <p:cNvSpPr/>
            <p:nvPr/>
          </p:nvSpPr>
          <p:spPr>
            <a:xfrm>
              <a:off x="5802474" y="1061913"/>
              <a:ext cx="150471" cy="564266"/>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52" name="Google Shape;452;p27"/>
            <p:cNvSpPr/>
            <p:nvPr/>
          </p:nvSpPr>
          <p:spPr>
            <a:xfrm>
              <a:off x="5952945" y="1250002"/>
              <a:ext cx="1203768" cy="752355"/>
            </a:xfrm>
            <a:prstGeom prst="roundRect">
              <a:avLst>
                <a:gd name="adj" fmla="val 10000"/>
              </a:avLst>
            </a:prstGeom>
            <a:solidFill>
              <a:schemeClr val="lt1">
                <a:alpha val="89803"/>
              </a:schemeClr>
            </a:solidFill>
            <a:ln w="19050" cap="flat" cmpd="sng">
              <a:solidFill>
                <a:srgbClr val="81AB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txBox="1"/>
            <p:nvPr/>
          </p:nvSpPr>
          <p:spPr>
            <a:xfrm>
              <a:off x="5974981" y="1272038"/>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Scenario: Emma finds items she likes and decides to make a purchase.</a:t>
              </a:r>
              <a:endParaRPr/>
            </a:p>
          </p:txBody>
        </p:sp>
        <p:sp>
          <p:nvSpPr>
            <p:cNvPr id="454" name="Google Shape;454;p27"/>
            <p:cNvSpPr/>
            <p:nvPr/>
          </p:nvSpPr>
          <p:spPr>
            <a:xfrm>
              <a:off x="5802474" y="1061913"/>
              <a:ext cx="150471" cy="1504710"/>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55" name="Google Shape;455;p27"/>
            <p:cNvSpPr/>
            <p:nvPr/>
          </p:nvSpPr>
          <p:spPr>
            <a:xfrm>
              <a:off x="5952945" y="2190446"/>
              <a:ext cx="1203768" cy="752355"/>
            </a:xfrm>
            <a:prstGeom prst="roundRect">
              <a:avLst>
                <a:gd name="adj" fmla="val 10000"/>
              </a:avLst>
            </a:prstGeom>
            <a:solidFill>
              <a:schemeClr val="lt1">
                <a:alpha val="89803"/>
              </a:schemeClr>
            </a:solidFill>
            <a:ln w="19050" cap="flat" cmpd="sng">
              <a:solidFill>
                <a:srgbClr val="6DA2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txBox="1"/>
            <p:nvPr/>
          </p:nvSpPr>
          <p:spPr>
            <a:xfrm>
              <a:off x="5974981" y="2212482"/>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Action: Emma adds her chosen fashion clothing and electronic accessories to the cart and proceeds to checkout.</a:t>
              </a:r>
              <a:endParaRPr/>
            </a:p>
          </p:txBody>
        </p:sp>
        <p:sp>
          <p:nvSpPr>
            <p:cNvPr id="457" name="Google Shape;457;p27"/>
            <p:cNvSpPr/>
            <p:nvPr/>
          </p:nvSpPr>
          <p:spPr>
            <a:xfrm>
              <a:off x="5802474" y="1061913"/>
              <a:ext cx="150471" cy="2445155"/>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58" name="Google Shape;458;p27"/>
            <p:cNvSpPr/>
            <p:nvPr/>
          </p:nvSpPr>
          <p:spPr>
            <a:xfrm>
              <a:off x="5952945" y="3130891"/>
              <a:ext cx="1203768" cy="752355"/>
            </a:xfrm>
            <a:prstGeom prst="roundRect">
              <a:avLst>
                <a:gd name="adj" fmla="val 10000"/>
              </a:avLst>
            </a:prstGeom>
            <a:solidFill>
              <a:schemeClr val="lt1">
                <a:alpha val="89803"/>
              </a:schemeClr>
            </a:solidFill>
            <a:ln w="19050" cap="flat" cmpd="sng">
              <a:solidFill>
                <a:srgbClr val="5B9A1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txBox="1"/>
            <p:nvPr/>
          </p:nvSpPr>
          <p:spPr>
            <a:xfrm>
              <a:off x="5974981" y="3152927"/>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Outcome: Emma completes the purchase process securely, with multiple payment options available, and receives a confirmation of her order.</a:t>
              </a:r>
              <a:endParaRPr/>
            </a:p>
          </p:txBody>
        </p:sp>
        <p:sp>
          <p:nvSpPr>
            <p:cNvPr id="460" name="Google Shape;460;p27"/>
            <p:cNvSpPr/>
            <p:nvPr/>
          </p:nvSpPr>
          <p:spPr>
            <a:xfrm>
              <a:off x="7532891" y="309558"/>
              <a:ext cx="1504710" cy="752355"/>
            </a:xfrm>
            <a:prstGeom prst="roundRect">
              <a:avLst>
                <a:gd name="adj" fmla="val 10000"/>
              </a:avLst>
            </a:prstGeom>
            <a:solidFill>
              <a:srgbClr val="33841B"/>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txBox="1"/>
            <p:nvPr/>
          </p:nvSpPr>
          <p:spPr>
            <a:xfrm>
              <a:off x="7554927" y="331594"/>
              <a:ext cx="1460638" cy="708283"/>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Delivery and Product Satisfaction:</a:t>
              </a:r>
              <a:endParaRPr/>
            </a:p>
          </p:txBody>
        </p:sp>
        <p:sp>
          <p:nvSpPr>
            <p:cNvPr id="462" name="Google Shape;462;p27"/>
            <p:cNvSpPr/>
            <p:nvPr/>
          </p:nvSpPr>
          <p:spPr>
            <a:xfrm>
              <a:off x="7683362" y="1061913"/>
              <a:ext cx="150471" cy="564266"/>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63" name="Google Shape;463;p27"/>
            <p:cNvSpPr/>
            <p:nvPr/>
          </p:nvSpPr>
          <p:spPr>
            <a:xfrm>
              <a:off x="7833834" y="1250002"/>
              <a:ext cx="1203768" cy="752355"/>
            </a:xfrm>
            <a:prstGeom prst="roundRect">
              <a:avLst>
                <a:gd name="adj" fmla="val 10000"/>
              </a:avLst>
            </a:prstGeom>
            <a:solidFill>
              <a:schemeClr val="lt1">
                <a:alpha val="89803"/>
              </a:schemeClr>
            </a:solidFill>
            <a:ln w="19050" cap="flat" cmpd="sng">
              <a:solidFill>
                <a:srgbClr val="4A921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txBox="1"/>
            <p:nvPr/>
          </p:nvSpPr>
          <p:spPr>
            <a:xfrm>
              <a:off x="7855870" y="1272038"/>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Scenario: Emma eagerly awaits the delivery of her order.</a:t>
              </a:r>
              <a:endParaRPr/>
            </a:p>
          </p:txBody>
        </p:sp>
        <p:sp>
          <p:nvSpPr>
            <p:cNvPr id="465" name="Google Shape;465;p27"/>
            <p:cNvSpPr/>
            <p:nvPr/>
          </p:nvSpPr>
          <p:spPr>
            <a:xfrm>
              <a:off x="7683362" y="1061913"/>
              <a:ext cx="150471" cy="1504710"/>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66" name="Google Shape;466;p27"/>
            <p:cNvSpPr/>
            <p:nvPr/>
          </p:nvSpPr>
          <p:spPr>
            <a:xfrm>
              <a:off x="7833834" y="2190446"/>
              <a:ext cx="1203768" cy="752355"/>
            </a:xfrm>
            <a:prstGeom prst="roundRect">
              <a:avLst>
                <a:gd name="adj" fmla="val 10000"/>
              </a:avLst>
            </a:prstGeom>
            <a:solidFill>
              <a:schemeClr val="lt1">
                <a:alpha val="89803"/>
              </a:schemeClr>
            </a:solidFill>
            <a:ln w="19050" cap="flat" cmpd="sng">
              <a:solidFill>
                <a:srgbClr val="3B891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txBox="1"/>
            <p:nvPr/>
          </p:nvSpPr>
          <p:spPr>
            <a:xfrm>
              <a:off x="7855870" y="2212482"/>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Action: Emma receives her products and evaluates their quality and fit.</a:t>
              </a:r>
              <a:endParaRPr/>
            </a:p>
          </p:txBody>
        </p:sp>
        <p:sp>
          <p:nvSpPr>
            <p:cNvPr id="468" name="Google Shape;468;p27"/>
            <p:cNvSpPr/>
            <p:nvPr/>
          </p:nvSpPr>
          <p:spPr>
            <a:xfrm>
              <a:off x="7683362" y="1061913"/>
              <a:ext cx="150471" cy="2445155"/>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69" name="Google Shape;469;p27"/>
            <p:cNvSpPr/>
            <p:nvPr/>
          </p:nvSpPr>
          <p:spPr>
            <a:xfrm>
              <a:off x="7833834" y="3130891"/>
              <a:ext cx="1203768" cy="752355"/>
            </a:xfrm>
            <a:prstGeom prst="roundRect">
              <a:avLst>
                <a:gd name="adj" fmla="val 10000"/>
              </a:avLst>
            </a:prstGeom>
            <a:solidFill>
              <a:schemeClr val="lt1">
                <a:alpha val="89803"/>
              </a:schemeClr>
            </a:solidFill>
            <a:ln w="19050" cap="flat" cmpd="sng">
              <a:solidFill>
                <a:srgbClr val="2D811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txBox="1"/>
            <p:nvPr/>
          </p:nvSpPr>
          <p:spPr>
            <a:xfrm>
              <a:off x="7855870" y="3152927"/>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Outcome: Emma is satisfied with her purchases, enjoying the stylish fashion items and functional tech gadgets that enhance her daily life.</a:t>
              </a:r>
              <a:endParaRPr/>
            </a:p>
          </p:txBody>
        </p:sp>
        <p:sp>
          <p:nvSpPr>
            <p:cNvPr id="471" name="Google Shape;471;p27"/>
            <p:cNvSpPr/>
            <p:nvPr/>
          </p:nvSpPr>
          <p:spPr>
            <a:xfrm>
              <a:off x="9413780" y="309558"/>
              <a:ext cx="1504710" cy="752355"/>
            </a:xfrm>
            <a:prstGeom prst="roundRect">
              <a:avLst>
                <a:gd name="adj" fmla="val 10000"/>
              </a:avLst>
            </a:prstGeom>
            <a:solidFill>
              <a:srgbClr val="186923"/>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txBox="1"/>
            <p:nvPr/>
          </p:nvSpPr>
          <p:spPr>
            <a:xfrm>
              <a:off x="9435816" y="331594"/>
              <a:ext cx="1460638" cy="708283"/>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Feedback and Engagement:</a:t>
              </a:r>
              <a:endParaRPr/>
            </a:p>
          </p:txBody>
        </p:sp>
        <p:sp>
          <p:nvSpPr>
            <p:cNvPr id="473" name="Google Shape;473;p27"/>
            <p:cNvSpPr/>
            <p:nvPr/>
          </p:nvSpPr>
          <p:spPr>
            <a:xfrm>
              <a:off x="9564251" y="1061913"/>
              <a:ext cx="150471" cy="564266"/>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74" name="Google Shape;474;p27"/>
            <p:cNvSpPr/>
            <p:nvPr/>
          </p:nvSpPr>
          <p:spPr>
            <a:xfrm>
              <a:off x="9714722" y="1250002"/>
              <a:ext cx="1203768" cy="752355"/>
            </a:xfrm>
            <a:prstGeom prst="roundRect">
              <a:avLst>
                <a:gd name="adj" fmla="val 10000"/>
              </a:avLst>
            </a:prstGeom>
            <a:solidFill>
              <a:schemeClr val="lt1">
                <a:alpha val="89803"/>
              </a:schemeClr>
            </a:solidFill>
            <a:ln w="19050" cap="flat" cmpd="sng">
              <a:solidFill>
                <a:srgbClr val="21791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txBox="1"/>
            <p:nvPr/>
          </p:nvSpPr>
          <p:spPr>
            <a:xfrm>
              <a:off x="9736758" y="1272038"/>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Scenario: Emma continues to engage with Myntra's platform.</a:t>
              </a:r>
              <a:endParaRPr/>
            </a:p>
          </p:txBody>
        </p:sp>
        <p:sp>
          <p:nvSpPr>
            <p:cNvPr id="476" name="Google Shape;476;p27"/>
            <p:cNvSpPr/>
            <p:nvPr/>
          </p:nvSpPr>
          <p:spPr>
            <a:xfrm>
              <a:off x="9564251" y="1061913"/>
              <a:ext cx="150471" cy="1504710"/>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77" name="Google Shape;477;p27"/>
            <p:cNvSpPr/>
            <p:nvPr/>
          </p:nvSpPr>
          <p:spPr>
            <a:xfrm>
              <a:off x="9714722" y="2190446"/>
              <a:ext cx="1203768" cy="752355"/>
            </a:xfrm>
            <a:prstGeom prst="roundRect">
              <a:avLst>
                <a:gd name="adj" fmla="val 10000"/>
              </a:avLst>
            </a:prstGeom>
            <a:solidFill>
              <a:schemeClr val="lt1">
                <a:alpha val="89803"/>
              </a:schemeClr>
            </a:solidFill>
            <a:ln w="19050" cap="flat" cmpd="sng">
              <a:solidFill>
                <a:srgbClr val="19711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txBox="1"/>
            <p:nvPr/>
          </p:nvSpPr>
          <p:spPr>
            <a:xfrm>
              <a:off x="9736758" y="2212482"/>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Action: Emma provides feedback and suggestions for improvement through user surveys or feedback forms.</a:t>
              </a:r>
              <a:endParaRPr/>
            </a:p>
          </p:txBody>
        </p:sp>
        <p:sp>
          <p:nvSpPr>
            <p:cNvPr id="479" name="Google Shape;479;p27"/>
            <p:cNvSpPr/>
            <p:nvPr/>
          </p:nvSpPr>
          <p:spPr>
            <a:xfrm>
              <a:off x="9564251" y="1061913"/>
              <a:ext cx="150471" cy="2445155"/>
            </a:xfrm>
            <a:custGeom>
              <a:avLst/>
              <a:gdLst/>
              <a:ahLst/>
              <a:cxnLst/>
              <a:rect l="l" t="t" r="r" b="b"/>
              <a:pathLst>
                <a:path w="120000" h="120000" extrusionOk="0">
                  <a:moveTo>
                    <a:pt x="0" y="0"/>
                  </a:moveTo>
                  <a:lnTo>
                    <a:pt x="0" y="120000"/>
                  </a:lnTo>
                  <a:lnTo>
                    <a:pt x="120000" y="120000"/>
                  </a:lnTo>
                </a:path>
              </a:pathLst>
            </a:custGeom>
            <a:noFill/>
            <a:ln w="19050" cap="flat" cmpd="sng">
              <a:solidFill>
                <a:srgbClr val="176B22"/>
              </a:solidFill>
              <a:prstDash val="solid"/>
              <a:miter lim="800000"/>
              <a:headEnd type="none" w="sm" len="sm"/>
              <a:tailEnd type="none" w="sm" len="sm"/>
            </a:ln>
          </p:spPr>
          <p:txBody>
            <a:bodyPr/>
            <a:lstStyle/>
            <a:p>
              <a:endParaRPr lang="en-US"/>
            </a:p>
          </p:txBody>
        </p:sp>
        <p:sp>
          <p:nvSpPr>
            <p:cNvPr id="480" name="Google Shape;480;p27"/>
            <p:cNvSpPr/>
            <p:nvPr/>
          </p:nvSpPr>
          <p:spPr>
            <a:xfrm>
              <a:off x="9714722" y="3130891"/>
              <a:ext cx="1203768" cy="752355"/>
            </a:xfrm>
            <a:prstGeom prst="roundRect">
              <a:avLst>
                <a:gd name="adj" fmla="val 10000"/>
              </a:avLst>
            </a:prstGeom>
            <a:solidFill>
              <a:schemeClr val="lt1">
                <a:alpha val="89803"/>
              </a:schemeClr>
            </a:solidFill>
            <a:ln w="19050" cap="flat" cmpd="sng">
              <a:solidFill>
                <a:srgbClr val="18692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txBox="1"/>
            <p:nvPr/>
          </p:nvSpPr>
          <p:spPr>
            <a:xfrm>
              <a:off x="9736758" y="3152927"/>
              <a:ext cx="1159696" cy="708283"/>
            </a:xfrm>
            <a:prstGeom prst="rect">
              <a:avLst/>
            </a:prstGeom>
            <a:noFill/>
            <a:ln>
              <a:noFill/>
            </a:ln>
          </p:spPr>
          <p:txBody>
            <a:bodyPr spcFirstLastPara="1" wrap="square" lIns="13325" tIns="8875" rIns="13325" bIns="8875"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Outcome: Myntra uses Emma's feedback to enhance its platform, ensuring a better shopping experience for all users.</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5"/>
        <p:cNvGrpSpPr/>
        <p:nvPr/>
      </p:nvGrpSpPr>
      <p:grpSpPr>
        <a:xfrm>
          <a:off x="0" y="0"/>
          <a:ext cx="0" cy="0"/>
          <a:chOff x="0" y="0"/>
          <a:chExt cx="0" cy="0"/>
        </a:xfrm>
      </p:grpSpPr>
      <p:sp>
        <p:nvSpPr>
          <p:cNvPr id="486" name="Google Shape;486;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487" name="Google Shape;487;p28"/>
          <p:cNvSpPr/>
          <p:nvPr/>
        </p:nvSpPr>
        <p:spPr>
          <a:xfrm flipH="1">
            <a:off x="2" y="492"/>
            <a:ext cx="12191998" cy="1575955"/>
          </a:xfrm>
          <a:prstGeom prst="rect">
            <a:avLst/>
          </a:prstGeom>
          <a:gradFill>
            <a:gsLst>
              <a:gs pos="0">
                <a:srgbClr val="0A3041"/>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28"/>
          <p:cNvSpPr/>
          <p:nvPr/>
        </p:nvSpPr>
        <p:spPr>
          <a:xfrm rot="10800000" flipH="1">
            <a:off x="8128857" y="35"/>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9" name="Google Shape;489;p28"/>
          <p:cNvSpPr/>
          <p:nvPr/>
        </p:nvSpPr>
        <p:spPr>
          <a:xfrm rot="5400000">
            <a:off x="5307778" y="-5307777"/>
            <a:ext cx="1576446" cy="12192001"/>
          </a:xfrm>
          <a:prstGeom prst="rect">
            <a:avLst/>
          </a:prstGeom>
          <a:gradFill>
            <a:gsLst>
              <a:gs pos="0">
                <a:srgbClr val="000000">
                  <a:alpha val="0"/>
                </a:srgbClr>
              </a:gs>
              <a:gs pos="16000">
                <a:srgbClr val="000000">
                  <a:alpha val="0"/>
                </a:srgbClr>
              </a:gs>
              <a:gs pos="99000">
                <a:srgbClr val="000000">
                  <a:alpha val="86666"/>
                </a:srgbClr>
              </a:gs>
              <a:gs pos="100000">
                <a:srgbClr val="000000">
                  <a:alpha val="86666"/>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p:nvPr/>
        </p:nvSpPr>
        <p:spPr>
          <a:xfrm>
            <a:off x="3825434" y="986"/>
            <a:ext cx="4303422" cy="1575461"/>
          </a:xfrm>
          <a:prstGeom prst="rect">
            <a:avLst/>
          </a:prstGeom>
          <a:gradFill>
            <a:gsLst>
              <a:gs pos="0">
                <a:srgbClr val="156082">
                  <a:alpha val="16862"/>
                </a:srgbClr>
              </a:gs>
              <a:gs pos="74000">
                <a:srgbClr val="0A3041">
                  <a:alpha val="0"/>
                </a:srgbClr>
              </a:gs>
              <a:gs pos="100000">
                <a:srgbClr val="0A3041">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1" name="Google Shape;491;p28" descr="A diagram of a company&#10;&#10;Description automatically generated"/>
          <p:cNvPicPr preferRelativeResize="0">
            <a:picLocks noGrp="1"/>
          </p:cNvPicPr>
          <p:nvPr>
            <p:ph type="body" idx="1"/>
          </p:nvPr>
        </p:nvPicPr>
        <p:blipFill rotWithShape="1">
          <a:blip r:embed="rId3">
            <a:alphaModFix/>
          </a:blip>
          <a:srcRect t="3090" r="418" b="12137"/>
          <a:stretch/>
        </p:blipFill>
        <p:spPr>
          <a:xfrm>
            <a:off x="113357" y="1576447"/>
            <a:ext cx="11965285" cy="5281553"/>
          </a:xfrm>
          <a:prstGeom prst="rect">
            <a:avLst/>
          </a:prstGeom>
          <a:noFill/>
          <a:ln>
            <a:noFill/>
          </a:ln>
        </p:spPr>
      </p:pic>
      <p:sp>
        <p:nvSpPr>
          <p:cNvPr id="492" name="Google Shape;492;p28"/>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INFORMATION ARCHITECTURE DIAGRAM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6"/>
        <p:cNvGrpSpPr/>
        <p:nvPr/>
      </p:nvGrpSpPr>
      <p:grpSpPr>
        <a:xfrm>
          <a:off x="0" y="0"/>
          <a:ext cx="0" cy="0"/>
          <a:chOff x="0" y="0"/>
          <a:chExt cx="0" cy="0"/>
        </a:xfrm>
      </p:grpSpPr>
      <p:sp>
        <p:nvSpPr>
          <p:cNvPr id="497" name="Google Shape;497;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8" name="Google Shape;498;p29"/>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9" name="Google Shape;499;p29"/>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0" name="Google Shape;500;p29"/>
          <p:cNvSpPr/>
          <p:nvPr/>
        </p:nvSpPr>
        <p:spPr>
          <a:xfrm rot="5400000">
            <a:off x="5307777" y="-5307776"/>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29"/>
          <p:cNvSpPr/>
          <p:nvPr/>
        </p:nvSpPr>
        <p:spPr>
          <a:xfrm>
            <a:off x="3825434" y="0"/>
            <a:ext cx="4303422" cy="1575461"/>
          </a:xfrm>
          <a:prstGeom prst="rect">
            <a:avLst/>
          </a:prstGeom>
          <a:gradFill>
            <a:gsLst>
              <a:gs pos="0">
                <a:srgbClr val="156082">
                  <a:alpha val="16862"/>
                </a:srgbClr>
              </a:gs>
              <a:gs pos="74000">
                <a:srgbClr val="0A3041">
                  <a:alpha val="0"/>
                </a:srgbClr>
              </a:gs>
              <a:gs pos="100000">
                <a:srgbClr val="0A3041">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2" name="Google Shape;502;p29"/>
          <p:cNvSpPr txBox="1">
            <a:spLocks noGrp="1"/>
          </p:cNvSpPr>
          <p:nvPr>
            <p:ph type="title"/>
          </p:nvPr>
        </p:nvSpPr>
        <p:spPr>
          <a:xfrm>
            <a:off x="699714" y="321728"/>
            <a:ext cx="10800624" cy="9679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FIGMA WIREFRAME SCREENS</a:t>
            </a:r>
            <a:endParaRPr/>
          </a:p>
        </p:txBody>
      </p:sp>
      <p:pic>
        <p:nvPicPr>
          <p:cNvPr id="503" name="Google Shape;503;p29"/>
          <p:cNvPicPr preferRelativeResize="0"/>
          <p:nvPr/>
        </p:nvPicPr>
        <p:blipFill rotWithShape="1">
          <a:blip r:embed="rId3">
            <a:alphaModFix/>
          </a:blip>
          <a:srcRect/>
          <a:stretch/>
        </p:blipFill>
        <p:spPr>
          <a:xfrm>
            <a:off x="994117" y="2251316"/>
            <a:ext cx="1863939" cy="3903541"/>
          </a:xfrm>
          <a:prstGeom prst="rect">
            <a:avLst/>
          </a:prstGeom>
          <a:noFill/>
          <a:ln>
            <a:noFill/>
          </a:ln>
        </p:spPr>
      </p:pic>
      <p:pic>
        <p:nvPicPr>
          <p:cNvPr id="504" name="Google Shape;504;p29" descr="A screenshot of a phone&#10;&#10;Description automatically generated"/>
          <p:cNvPicPr preferRelativeResize="0"/>
          <p:nvPr/>
        </p:nvPicPr>
        <p:blipFill rotWithShape="1">
          <a:blip r:embed="rId4">
            <a:alphaModFix/>
          </a:blip>
          <a:srcRect/>
          <a:stretch/>
        </p:blipFill>
        <p:spPr>
          <a:xfrm>
            <a:off x="3770351" y="2251317"/>
            <a:ext cx="1873699" cy="3903541"/>
          </a:xfrm>
          <a:prstGeom prst="rect">
            <a:avLst/>
          </a:prstGeom>
          <a:noFill/>
          <a:ln>
            <a:noFill/>
          </a:ln>
        </p:spPr>
      </p:pic>
      <p:pic>
        <p:nvPicPr>
          <p:cNvPr id="505" name="Google Shape;505;p29" descr="A screenshot of a login page&#10;&#10;Description automatically generated"/>
          <p:cNvPicPr preferRelativeResize="0">
            <a:picLocks noGrp="1"/>
          </p:cNvPicPr>
          <p:nvPr>
            <p:ph type="body" idx="1"/>
          </p:nvPr>
        </p:nvPicPr>
        <p:blipFill rotWithShape="1">
          <a:blip r:embed="rId5">
            <a:alphaModFix/>
          </a:blip>
          <a:srcRect/>
          <a:stretch/>
        </p:blipFill>
        <p:spPr>
          <a:xfrm>
            <a:off x="6500102" y="2251317"/>
            <a:ext cx="1981046" cy="3903541"/>
          </a:xfrm>
          <a:prstGeom prst="rect">
            <a:avLst/>
          </a:prstGeom>
          <a:noFill/>
          <a:ln>
            <a:noFill/>
          </a:ln>
        </p:spPr>
      </p:pic>
      <p:pic>
        <p:nvPicPr>
          <p:cNvPr id="506" name="Google Shape;506;p29" descr="A screenshot of a phone&#10;&#10;Description automatically generated"/>
          <p:cNvPicPr preferRelativeResize="0"/>
          <p:nvPr/>
        </p:nvPicPr>
        <p:blipFill rotWithShape="1">
          <a:blip r:embed="rId6">
            <a:alphaModFix/>
          </a:blip>
          <a:srcRect/>
          <a:stretch/>
        </p:blipFill>
        <p:spPr>
          <a:xfrm>
            <a:off x="9315317" y="2251316"/>
            <a:ext cx="1902976" cy="39035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2" name="Google Shape;512;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3" name="Google Shape;513;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4" name="Google Shape;514;p30"/>
          <p:cNvSpPr/>
          <p:nvPr/>
        </p:nvSpPr>
        <p:spPr>
          <a:xfrm rot="5400000">
            <a:off x="5307777" y="-5307776"/>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a:off x="3825434" y="0"/>
            <a:ext cx="4303422" cy="1575461"/>
          </a:xfrm>
          <a:prstGeom prst="rect">
            <a:avLst/>
          </a:prstGeom>
          <a:gradFill>
            <a:gsLst>
              <a:gs pos="0">
                <a:srgbClr val="156082">
                  <a:alpha val="16862"/>
                </a:srgbClr>
              </a:gs>
              <a:gs pos="74000">
                <a:srgbClr val="0A3041">
                  <a:alpha val="0"/>
                </a:srgbClr>
              </a:gs>
              <a:gs pos="100000">
                <a:srgbClr val="0A3041">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txBox="1">
            <a:spLocks noGrp="1"/>
          </p:cNvSpPr>
          <p:nvPr>
            <p:ph type="title"/>
          </p:nvPr>
        </p:nvSpPr>
        <p:spPr>
          <a:xfrm>
            <a:off x="699714" y="321728"/>
            <a:ext cx="10712701" cy="9679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FIGMA WIREFRAME SCREENS</a:t>
            </a:r>
            <a:endParaRPr sz="4000">
              <a:solidFill>
                <a:srgbClr val="FFFFFF"/>
              </a:solidFill>
            </a:endParaRPr>
          </a:p>
        </p:txBody>
      </p:sp>
      <p:pic>
        <p:nvPicPr>
          <p:cNvPr id="517" name="Google Shape;517;p30" descr="A screen shot of a phone&#10;&#10;Description automatically generated"/>
          <p:cNvPicPr preferRelativeResize="0"/>
          <p:nvPr/>
        </p:nvPicPr>
        <p:blipFill rotWithShape="1">
          <a:blip r:embed="rId3">
            <a:alphaModFix/>
          </a:blip>
          <a:srcRect/>
          <a:stretch/>
        </p:blipFill>
        <p:spPr>
          <a:xfrm>
            <a:off x="590700" y="2251316"/>
            <a:ext cx="2059484" cy="3903541"/>
          </a:xfrm>
          <a:prstGeom prst="rect">
            <a:avLst/>
          </a:prstGeom>
          <a:noFill/>
          <a:ln>
            <a:noFill/>
          </a:ln>
        </p:spPr>
      </p:pic>
      <p:pic>
        <p:nvPicPr>
          <p:cNvPr id="518" name="Google Shape;518;p30" descr="A screenshot of a phone&#10;&#10;Description automatically generated"/>
          <p:cNvPicPr preferRelativeResize="0"/>
          <p:nvPr/>
        </p:nvPicPr>
        <p:blipFill rotWithShape="1">
          <a:blip r:embed="rId4">
            <a:alphaModFix/>
          </a:blip>
          <a:srcRect/>
          <a:stretch/>
        </p:blipFill>
        <p:spPr>
          <a:xfrm>
            <a:off x="3632415" y="2251316"/>
            <a:ext cx="1981046" cy="3903541"/>
          </a:xfrm>
          <a:prstGeom prst="rect">
            <a:avLst/>
          </a:prstGeom>
          <a:noFill/>
          <a:ln>
            <a:noFill/>
          </a:ln>
        </p:spPr>
      </p:pic>
      <p:pic>
        <p:nvPicPr>
          <p:cNvPr id="519" name="Google Shape;519;p30" descr="A screenshot of a credit card&#10;&#10;Description automatically generated"/>
          <p:cNvPicPr preferRelativeResize="0"/>
          <p:nvPr/>
        </p:nvPicPr>
        <p:blipFill rotWithShape="1">
          <a:blip r:embed="rId5">
            <a:alphaModFix/>
          </a:blip>
          <a:srcRect/>
          <a:stretch/>
        </p:blipFill>
        <p:spPr>
          <a:xfrm>
            <a:off x="6578541" y="2251315"/>
            <a:ext cx="1981046" cy="3903541"/>
          </a:xfrm>
          <a:prstGeom prst="rect">
            <a:avLst/>
          </a:prstGeom>
          <a:noFill/>
          <a:ln>
            <a:noFill/>
          </a:ln>
        </p:spPr>
      </p:pic>
      <p:pic>
        <p:nvPicPr>
          <p:cNvPr id="520" name="Google Shape;520;p30" descr="A screenshot of a phone&#10;&#10;Description automatically generated"/>
          <p:cNvPicPr preferRelativeResize="0"/>
          <p:nvPr/>
        </p:nvPicPr>
        <p:blipFill rotWithShape="1">
          <a:blip r:embed="rId6">
            <a:alphaModFix/>
          </a:blip>
          <a:srcRect/>
          <a:stretch/>
        </p:blipFill>
        <p:spPr>
          <a:xfrm>
            <a:off x="9385270" y="2251315"/>
            <a:ext cx="1981046" cy="39035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4"/>
        <p:cNvGrpSpPr/>
        <p:nvPr/>
      </p:nvGrpSpPr>
      <p:grpSpPr>
        <a:xfrm>
          <a:off x="0" y="0"/>
          <a:ext cx="0" cy="0"/>
          <a:chOff x="0" y="0"/>
          <a:chExt cx="0" cy="0"/>
        </a:xfrm>
      </p:grpSpPr>
      <p:sp>
        <p:nvSpPr>
          <p:cNvPr id="525" name="Google Shape;525;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6" name="Google Shape;526;p31"/>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7" name="Google Shape;527;p31"/>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31"/>
          <p:cNvSpPr/>
          <p:nvPr/>
        </p:nvSpPr>
        <p:spPr>
          <a:xfrm rot="5400000">
            <a:off x="5307777" y="-5307776"/>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9" name="Google Shape;529;p31"/>
          <p:cNvSpPr/>
          <p:nvPr/>
        </p:nvSpPr>
        <p:spPr>
          <a:xfrm>
            <a:off x="3825434" y="0"/>
            <a:ext cx="4303422" cy="1575461"/>
          </a:xfrm>
          <a:prstGeom prst="rect">
            <a:avLst/>
          </a:prstGeom>
          <a:gradFill>
            <a:gsLst>
              <a:gs pos="0">
                <a:srgbClr val="156082">
                  <a:alpha val="16862"/>
                </a:srgbClr>
              </a:gs>
              <a:gs pos="74000">
                <a:srgbClr val="0A3041">
                  <a:alpha val="0"/>
                </a:srgbClr>
              </a:gs>
              <a:gs pos="100000">
                <a:srgbClr val="0A3041">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0" name="Google Shape;530;p31"/>
          <p:cNvSpPr txBox="1">
            <a:spLocks noGrp="1"/>
          </p:cNvSpPr>
          <p:nvPr>
            <p:ph type="title"/>
          </p:nvPr>
        </p:nvSpPr>
        <p:spPr>
          <a:xfrm>
            <a:off x="699714" y="321728"/>
            <a:ext cx="10712701" cy="9679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FIGMA WIREFRAME SCREENS</a:t>
            </a:r>
            <a:endParaRPr sz="4000">
              <a:solidFill>
                <a:srgbClr val="FFFFFF"/>
              </a:solidFill>
            </a:endParaRPr>
          </a:p>
        </p:txBody>
      </p:sp>
      <p:pic>
        <p:nvPicPr>
          <p:cNvPr id="531" name="Google Shape;531;p31" descr="A screenshot of a phone&#10;&#10;Description automatically generated"/>
          <p:cNvPicPr preferRelativeResize="0"/>
          <p:nvPr/>
        </p:nvPicPr>
        <p:blipFill rotWithShape="1">
          <a:blip r:embed="rId3">
            <a:alphaModFix/>
          </a:blip>
          <a:srcRect/>
          <a:stretch/>
        </p:blipFill>
        <p:spPr>
          <a:xfrm>
            <a:off x="6844250" y="2123172"/>
            <a:ext cx="2112234" cy="4185138"/>
          </a:xfrm>
          <a:prstGeom prst="rect">
            <a:avLst/>
          </a:prstGeom>
          <a:noFill/>
          <a:ln>
            <a:noFill/>
          </a:ln>
        </p:spPr>
      </p:pic>
      <p:pic>
        <p:nvPicPr>
          <p:cNvPr id="532" name="Google Shape;532;p31" descr="A screenshot of a phone&#10;&#10;Description automatically generated"/>
          <p:cNvPicPr preferRelativeResize="0"/>
          <p:nvPr/>
        </p:nvPicPr>
        <p:blipFill rotWithShape="1">
          <a:blip r:embed="rId4">
            <a:alphaModFix/>
          </a:blip>
          <a:srcRect/>
          <a:stretch/>
        </p:blipFill>
        <p:spPr>
          <a:xfrm>
            <a:off x="3689100" y="2123172"/>
            <a:ext cx="2112234" cy="4185138"/>
          </a:xfrm>
          <a:prstGeom prst="rect">
            <a:avLst/>
          </a:prstGeom>
          <a:noFill/>
          <a:ln>
            <a:noFill/>
          </a:ln>
        </p:spPr>
      </p:pic>
      <p:pic>
        <p:nvPicPr>
          <p:cNvPr id="533" name="Google Shape;533;p31" descr="A screen shot of a phone&#10;&#10;Description automatically generated"/>
          <p:cNvPicPr preferRelativeResize="0"/>
          <p:nvPr/>
        </p:nvPicPr>
        <p:blipFill rotWithShape="1">
          <a:blip r:embed="rId5">
            <a:alphaModFix/>
          </a:blip>
          <a:srcRect/>
          <a:stretch/>
        </p:blipFill>
        <p:spPr>
          <a:xfrm>
            <a:off x="9769477" y="2123173"/>
            <a:ext cx="2112234" cy="4185138"/>
          </a:xfrm>
          <a:prstGeom prst="rect">
            <a:avLst/>
          </a:prstGeom>
          <a:noFill/>
          <a:ln>
            <a:noFill/>
          </a:ln>
        </p:spPr>
      </p:pic>
      <p:pic>
        <p:nvPicPr>
          <p:cNvPr id="534" name="Google Shape;534;p31" descr="A screenshot of a phone&#10;&#10;Description automatically generated"/>
          <p:cNvPicPr preferRelativeResize="0"/>
          <p:nvPr/>
        </p:nvPicPr>
        <p:blipFill rotWithShape="1">
          <a:blip r:embed="rId6">
            <a:alphaModFix/>
          </a:blip>
          <a:srcRect/>
          <a:stretch/>
        </p:blipFill>
        <p:spPr>
          <a:xfrm>
            <a:off x="509083" y="2117157"/>
            <a:ext cx="2137102" cy="41981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sp>
        <p:nvSpPr>
          <p:cNvPr id="539" name="Google Shape;539;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0" name="Google Shape;540;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1" name="Google Shape;541;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2" name="Google Shape;542;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3" name="Google Shape;543;p32"/>
          <p:cNvSpPr txBox="1">
            <a:spLocks noGrp="1"/>
          </p:cNvSpPr>
          <p:nvPr>
            <p:ph type="title"/>
          </p:nvPr>
        </p:nvSpPr>
        <p:spPr>
          <a:xfrm>
            <a:off x="644057" y="348865"/>
            <a:ext cx="10771564"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APPLICATIONS OF DESIGN PLANES</a:t>
            </a:r>
            <a:endParaRPr/>
          </a:p>
        </p:txBody>
      </p:sp>
      <p:grpSp>
        <p:nvGrpSpPr>
          <p:cNvPr id="544" name="Google Shape;544;p32"/>
          <p:cNvGrpSpPr/>
          <p:nvPr/>
        </p:nvGrpSpPr>
        <p:grpSpPr>
          <a:xfrm>
            <a:off x="649178" y="2451641"/>
            <a:ext cx="10917584" cy="3514679"/>
            <a:chOff x="5122" y="339062"/>
            <a:chExt cx="10917584" cy="3514679"/>
          </a:xfrm>
        </p:grpSpPr>
        <p:sp>
          <p:nvSpPr>
            <p:cNvPr id="545" name="Google Shape;545;p32"/>
            <p:cNvSpPr/>
            <p:nvPr/>
          </p:nvSpPr>
          <p:spPr>
            <a:xfrm>
              <a:off x="5122" y="339062"/>
              <a:ext cx="1963594" cy="374400"/>
            </a:xfrm>
            <a:prstGeom prst="rect">
              <a:avLst/>
            </a:prstGeom>
            <a:solidFill>
              <a:srgbClr val="E97131"/>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txBox="1"/>
            <p:nvPr/>
          </p:nvSpPr>
          <p:spPr>
            <a:xfrm>
              <a:off x="5122" y="339062"/>
              <a:ext cx="1963594"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Strategy Plane:</a:t>
              </a:r>
              <a:endParaRPr/>
            </a:p>
          </p:txBody>
        </p:sp>
        <p:sp>
          <p:nvSpPr>
            <p:cNvPr id="547" name="Google Shape;547;p32"/>
            <p:cNvSpPr/>
            <p:nvPr/>
          </p:nvSpPr>
          <p:spPr>
            <a:xfrm>
              <a:off x="5122" y="713462"/>
              <a:ext cx="1963594" cy="3140279"/>
            </a:xfrm>
            <a:prstGeom prst="rect">
              <a:avLst/>
            </a:prstGeom>
            <a:solidFill>
              <a:srgbClr val="F6D4CC">
                <a:alpha val="89803"/>
              </a:srgbClr>
            </a:solidFill>
            <a:ln w="1905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5122" y="713462"/>
              <a:ext cx="1963594" cy="3140279"/>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Application: Formulated a strategic approach to the redesign project, aligning with Myntra's business goals and target market.</a:t>
              </a:r>
              <a:endParaRPr/>
            </a:p>
            <a:p>
              <a:pPr marL="114300" marR="0" lvl="1" indent="-114300" algn="l" rtl="0">
                <a:lnSpc>
                  <a:spcPct val="90000"/>
                </a:lnSpc>
                <a:spcBef>
                  <a:spcPts val="195"/>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Outcome: Defined the project's objectives, including enhancing user engagement, increasing conversion rates, and expanding product offerings to include electronic accessories.</a:t>
              </a:r>
              <a:endParaRPr/>
            </a:p>
          </p:txBody>
        </p:sp>
        <p:sp>
          <p:nvSpPr>
            <p:cNvPr id="549" name="Google Shape;549;p32"/>
            <p:cNvSpPr/>
            <p:nvPr/>
          </p:nvSpPr>
          <p:spPr>
            <a:xfrm>
              <a:off x="2243619" y="339062"/>
              <a:ext cx="1963594" cy="374400"/>
            </a:xfrm>
            <a:prstGeom prst="rect">
              <a:avLst/>
            </a:prstGeom>
            <a:solidFill>
              <a:srgbClr val="D5AE1D"/>
            </a:solidFill>
            <a:ln w="19050" cap="flat" cmpd="sng">
              <a:solidFill>
                <a:srgbClr val="D5AE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txBox="1"/>
            <p:nvPr/>
          </p:nvSpPr>
          <p:spPr>
            <a:xfrm>
              <a:off x="2243619" y="339062"/>
              <a:ext cx="1963594"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Scope Plane:</a:t>
              </a:r>
              <a:endParaRPr/>
            </a:p>
          </p:txBody>
        </p:sp>
        <p:sp>
          <p:nvSpPr>
            <p:cNvPr id="551" name="Google Shape;551;p32"/>
            <p:cNvSpPr/>
            <p:nvPr/>
          </p:nvSpPr>
          <p:spPr>
            <a:xfrm>
              <a:off x="2243619" y="713462"/>
              <a:ext cx="1963594" cy="3140279"/>
            </a:xfrm>
            <a:prstGeom prst="rect">
              <a:avLst/>
            </a:prstGeom>
            <a:solidFill>
              <a:srgbClr val="EEE1C9">
                <a:alpha val="89803"/>
              </a:srgbClr>
            </a:solidFill>
            <a:ln w="1905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txBox="1"/>
            <p:nvPr/>
          </p:nvSpPr>
          <p:spPr>
            <a:xfrm>
              <a:off x="2243619" y="713462"/>
              <a:ext cx="1963594" cy="3140279"/>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Application: Defined project requirements and prioritized features using the MoSCoW technique.</a:t>
              </a:r>
              <a:endParaRPr/>
            </a:p>
            <a:p>
              <a:pPr marL="114300" marR="0" lvl="1" indent="-114300" algn="l" rtl="0">
                <a:lnSpc>
                  <a:spcPct val="90000"/>
                </a:lnSpc>
                <a:spcBef>
                  <a:spcPts val="195"/>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Outcome: Identified essential features such as intuitive navigation, seamless checkout process, and personalized recommendations to enhance user experience.</a:t>
              </a:r>
              <a:endParaRPr/>
            </a:p>
          </p:txBody>
        </p:sp>
        <p:sp>
          <p:nvSpPr>
            <p:cNvPr id="553" name="Google Shape;553;p32"/>
            <p:cNvSpPr/>
            <p:nvPr/>
          </p:nvSpPr>
          <p:spPr>
            <a:xfrm>
              <a:off x="4482117" y="339062"/>
              <a:ext cx="1963594" cy="374400"/>
            </a:xfrm>
            <a:prstGeom prst="rect">
              <a:avLst/>
            </a:prstGeom>
            <a:solidFill>
              <a:srgbClr val="8CAF1D"/>
            </a:solidFill>
            <a:ln w="19050" cap="flat" cmpd="sng">
              <a:solidFill>
                <a:srgbClr val="8CAF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4482117" y="339062"/>
              <a:ext cx="1963594"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Structure Plane:</a:t>
              </a:r>
              <a:endParaRPr/>
            </a:p>
          </p:txBody>
        </p:sp>
        <p:sp>
          <p:nvSpPr>
            <p:cNvPr id="555" name="Google Shape;555;p32"/>
            <p:cNvSpPr/>
            <p:nvPr/>
          </p:nvSpPr>
          <p:spPr>
            <a:xfrm>
              <a:off x="4482117" y="713462"/>
              <a:ext cx="1963594" cy="3140279"/>
            </a:xfrm>
            <a:prstGeom prst="rect">
              <a:avLst/>
            </a:prstGeom>
            <a:solidFill>
              <a:srgbClr val="E2E6C8">
                <a:alpha val="89803"/>
              </a:srgbClr>
            </a:solidFill>
            <a:ln w="1905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4482117" y="713462"/>
              <a:ext cx="1963594" cy="3140279"/>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Application: Organized content and information architecture to ensure logical flow and easy navigation.</a:t>
              </a:r>
              <a:endParaRPr/>
            </a:p>
            <a:p>
              <a:pPr marL="114300" marR="0" lvl="1" indent="-114300" algn="l" rtl="0">
                <a:lnSpc>
                  <a:spcPct val="90000"/>
                </a:lnSpc>
                <a:spcBef>
                  <a:spcPts val="195"/>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Outcome: Implemented a clear categorization of fashion clothing and electronic accessories, improving discoverability and reducing user friction.</a:t>
              </a:r>
              <a:endParaRPr/>
            </a:p>
          </p:txBody>
        </p:sp>
        <p:sp>
          <p:nvSpPr>
            <p:cNvPr id="557" name="Google Shape;557;p32"/>
            <p:cNvSpPr/>
            <p:nvPr/>
          </p:nvSpPr>
          <p:spPr>
            <a:xfrm>
              <a:off x="6720614" y="339062"/>
              <a:ext cx="1963594" cy="374400"/>
            </a:xfrm>
            <a:prstGeom prst="rect">
              <a:avLst/>
            </a:prstGeom>
            <a:solidFill>
              <a:srgbClr val="3E8B1B"/>
            </a:solidFill>
            <a:ln w="19050" cap="flat" cmpd="sng">
              <a:solidFill>
                <a:srgbClr val="3E8B1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txBox="1"/>
            <p:nvPr/>
          </p:nvSpPr>
          <p:spPr>
            <a:xfrm>
              <a:off x="6720614" y="339062"/>
              <a:ext cx="1963594"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Skeleton Plane:</a:t>
              </a:r>
              <a:endParaRPr/>
            </a:p>
          </p:txBody>
        </p:sp>
        <p:sp>
          <p:nvSpPr>
            <p:cNvPr id="559" name="Google Shape;559;p32"/>
            <p:cNvSpPr/>
            <p:nvPr/>
          </p:nvSpPr>
          <p:spPr>
            <a:xfrm>
              <a:off x="6720614" y="713462"/>
              <a:ext cx="1963594" cy="3140279"/>
            </a:xfrm>
            <a:prstGeom prst="rect">
              <a:avLst/>
            </a:prstGeom>
            <a:solidFill>
              <a:srgbClr val="D0DCC9">
                <a:alpha val="89803"/>
              </a:srgbClr>
            </a:solidFill>
            <a:ln w="1905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6720614" y="713462"/>
              <a:ext cx="1963594" cy="3140279"/>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Application: Created wireframes and prototypes to visualize the layout and interactions of the redesigned platform.</a:t>
              </a:r>
              <a:endParaRPr/>
            </a:p>
            <a:p>
              <a:pPr marL="114300" marR="0" lvl="1" indent="-114300" algn="l" rtl="0">
                <a:lnSpc>
                  <a:spcPct val="90000"/>
                </a:lnSpc>
                <a:spcBef>
                  <a:spcPts val="195"/>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Outcome: Refined interface elements such as buttons, menus, and forms to optimize usability and user engagement.</a:t>
              </a:r>
              <a:endParaRPr/>
            </a:p>
          </p:txBody>
        </p:sp>
        <p:sp>
          <p:nvSpPr>
            <p:cNvPr id="561" name="Google Shape;561;p32"/>
            <p:cNvSpPr/>
            <p:nvPr/>
          </p:nvSpPr>
          <p:spPr>
            <a:xfrm>
              <a:off x="8959112" y="339062"/>
              <a:ext cx="1963594" cy="374400"/>
            </a:xfrm>
            <a:prstGeom prst="rect">
              <a:avLst/>
            </a:prstGeom>
            <a:solidFill>
              <a:srgbClr val="186923"/>
            </a:solidFill>
            <a:ln w="19050" cap="flat" cmpd="sng">
              <a:solidFill>
                <a:srgbClr val="18692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p:nvPr/>
          </p:nvSpPr>
          <p:spPr>
            <a:xfrm>
              <a:off x="8959112" y="339062"/>
              <a:ext cx="1963594" cy="374400"/>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Surface Plane:</a:t>
              </a:r>
              <a:endParaRPr/>
            </a:p>
          </p:txBody>
        </p:sp>
        <p:sp>
          <p:nvSpPr>
            <p:cNvPr id="563" name="Google Shape;563;p32"/>
            <p:cNvSpPr/>
            <p:nvPr/>
          </p:nvSpPr>
          <p:spPr>
            <a:xfrm>
              <a:off x="8959112" y="713462"/>
              <a:ext cx="1963594" cy="3140279"/>
            </a:xfrm>
            <a:prstGeom prst="rect">
              <a:avLst/>
            </a:prstGeom>
            <a:solidFill>
              <a:srgbClr val="CAD2CA">
                <a:alpha val="89803"/>
              </a:srgbClr>
            </a:solidFill>
            <a:ln w="1905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txBox="1"/>
            <p:nvPr/>
          </p:nvSpPr>
          <p:spPr>
            <a:xfrm>
              <a:off x="8959112" y="713462"/>
              <a:ext cx="1963594" cy="3140279"/>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Application: Developed a cohesive design system, including colors, typography, and imagery, to create a visually appealing interface.</a:t>
              </a:r>
              <a:endParaRPr/>
            </a:p>
            <a:p>
              <a:pPr marL="114300" marR="0" lvl="1" indent="-114300" algn="l" rtl="0">
                <a:lnSpc>
                  <a:spcPct val="90000"/>
                </a:lnSpc>
                <a:spcBef>
                  <a:spcPts val="195"/>
                </a:spcBef>
                <a:spcAft>
                  <a:spcPts val="0"/>
                </a:spcAft>
                <a:buClr>
                  <a:schemeClr val="dk1"/>
                </a:buClr>
                <a:buSzPts val="1300"/>
                <a:buFont typeface="Arial"/>
                <a:buChar char="•"/>
              </a:pPr>
              <a:r>
                <a:rPr lang="en-US" sz="1300" b="0" i="0" u="none" strike="noStrike" cap="none">
                  <a:solidFill>
                    <a:schemeClr val="dk1"/>
                  </a:solidFill>
                  <a:latin typeface="Arial"/>
                  <a:ea typeface="Arial"/>
                  <a:cs typeface="Arial"/>
                  <a:sym typeface="Arial"/>
                </a:rPr>
                <a:t>Outcome: Enhanced brand identity and user engagement through consistent and aesthetically pleasing visuals, reinforcing Myntra's position as a leading fashion and tech destination.</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68"/>
        <p:cNvGrpSpPr/>
        <p:nvPr/>
      </p:nvGrpSpPr>
      <p:grpSpPr>
        <a:xfrm>
          <a:off x="0" y="0"/>
          <a:ext cx="0" cy="0"/>
          <a:chOff x="0" y="0"/>
          <a:chExt cx="0" cy="0"/>
        </a:xfrm>
      </p:grpSpPr>
      <p:sp>
        <p:nvSpPr>
          <p:cNvPr id="569" name="Google Shape;569;p33"/>
          <p:cNvSpPr/>
          <p:nvPr/>
        </p:nvSpPr>
        <p:spPr>
          <a:xfrm>
            <a:off x="3048"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0" name="Google Shape;570;p33"/>
          <p:cNvSpPr/>
          <p:nvPr/>
        </p:nvSpPr>
        <p:spPr>
          <a:xfrm>
            <a:off x="1524" y="0"/>
            <a:ext cx="12188952" cy="6858000"/>
          </a:xfrm>
          <a:prstGeom prst="rect">
            <a:avLst/>
          </a:prstGeom>
          <a:solidFill>
            <a:schemeClr val="dk1">
              <a:alpha val="5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71" name="Google Shape;571;p33"/>
          <p:cNvGrpSpPr/>
          <p:nvPr/>
        </p:nvGrpSpPr>
        <p:grpSpPr>
          <a:xfrm rot="-5400000">
            <a:off x="117348" y="774914"/>
            <a:ext cx="304800" cy="429768"/>
            <a:chOff x="215328" y="-46937"/>
            <a:chExt cx="304800" cy="2773841"/>
          </a:xfrm>
        </p:grpSpPr>
        <p:cxnSp>
          <p:nvCxnSpPr>
            <p:cNvPr id="572" name="Google Shape;572;p33"/>
            <p:cNvCxnSpPr/>
            <p:nvPr/>
          </p:nvCxnSpPr>
          <p:spPr>
            <a:xfrm>
              <a:off x="215328" y="-46937"/>
              <a:ext cx="0" cy="2773841"/>
            </a:xfrm>
            <a:prstGeom prst="straightConnector1">
              <a:avLst/>
            </a:prstGeom>
            <a:noFill/>
            <a:ln w="25400" cap="flat" cmpd="sng">
              <a:solidFill>
                <a:srgbClr val="2A7AD0">
                  <a:alpha val="49803"/>
                </a:srgbClr>
              </a:solidFill>
              <a:prstDash val="dot"/>
              <a:miter lim="800000"/>
              <a:headEnd type="none" w="sm" len="sm"/>
              <a:tailEnd type="none" w="sm" len="sm"/>
            </a:ln>
          </p:spPr>
        </p:cxnSp>
        <p:cxnSp>
          <p:nvCxnSpPr>
            <p:cNvPr id="573" name="Google Shape;573;p33"/>
            <p:cNvCxnSpPr/>
            <p:nvPr/>
          </p:nvCxnSpPr>
          <p:spPr>
            <a:xfrm>
              <a:off x="316928" y="-46937"/>
              <a:ext cx="0" cy="2773841"/>
            </a:xfrm>
            <a:prstGeom prst="straightConnector1">
              <a:avLst/>
            </a:prstGeom>
            <a:noFill/>
            <a:ln w="25400" cap="flat" cmpd="sng">
              <a:solidFill>
                <a:srgbClr val="2A7AD0">
                  <a:alpha val="49803"/>
                </a:srgbClr>
              </a:solidFill>
              <a:prstDash val="dot"/>
              <a:miter lim="800000"/>
              <a:headEnd type="none" w="sm" len="sm"/>
              <a:tailEnd type="none" w="sm" len="sm"/>
            </a:ln>
          </p:spPr>
        </p:cxnSp>
        <p:cxnSp>
          <p:nvCxnSpPr>
            <p:cNvPr id="574" name="Google Shape;574;p33"/>
            <p:cNvCxnSpPr/>
            <p:nvPr/>
          </p:nvCxnSpPr>
          <p:spPr>
            <a:xfrm>
              <a:off x="418528" y="-46937"/>
              <a:ext cx="0" cy="2773841"/>
            </a:xfrm>
            <a:prstGeom prst="straightConnector1">
              <a:avLst/>
            </a:prstGeom>
            <a:noFill/>
            <a:ln w="25400" cap="flat" cmpd="sng">
              <a:solidFill>
                <a:srgbClr val="2A7AD0">
                  <a:alpha val="49803"/>
                </a:srgbClr>
              </a:solidFill>
              <a:prstDash val="dot"/>
              <a:miter lim="800000"/>
              <a:headEnd type="none" w="sm" len="sm"/>
              <a:tailEnd type="none" w="sm" len="sm"/>
            </a:ln>
          </p:spPr>
        </p:cxnSp>
        <p:cxnSp>
          <p:nvCxnSpPr>
            <p:cNvPr id="575" name="Google Shape;575;p33"/>
            <p:cNvCxnSpPr/>
            <p:nvPr/>
          </p:nvCxnSpPr>
          <p:spPr>
            <a:xfrm>
              <a:off x="520128" y="-46937"/>
              <a:ext cx="0" cy="2773841"/>
            </a:xfrm>
            <a:prstGeom prst="straightConnector1">
              <a:avLst/>
            </a:prstGeom>
            <a:noFill/>
            <a:ln w="25400" cap="flat" cmpd="sng">
              <a:solidFill>
                <a:srgbClr val="2A7AD0">
                  <a:alpha val="49803"/>
                </a:srgbClr>
              </a:solidFill>
              <a:prstDash val="dot"/>
              <a:miter lim="800000"/>
              <a:headEnd type="none" w="sm" len="sm"/>
              <a:tailEnd type="none" w="sm" len="sm"/>
            </a:ln>
          </p:spPr>
        </p:cxnSp>
      </p:grpSp>
      <p:grpSp>
        <p:nvGrpSpPr>
          <p:cNvPr id="576" name="Google Shape;576;p33"/>
          <p:cNvGrpSpPr/>
          <p:nvPr/>
        </p:nvGrpSpPr>
        <p:grpSpPr>
          <a:xfrm>
            <a:off x="1" y="2075420"/>
            <a:ext cx="12396066" cy="4440643"/>
            <a:chOff x="1" y="2075420"/>
            <a:chExt cx="12396066" cy="4440643"/>
          </a:xfrm>
        </p:grpSpPr>
        <p:sp>
          <p:nvSpPr>
            <p:cNvPr id="577" name="Google Shape;577;p33"/>
            <p:cNvSpPr/>
            <p:nvPr/>
          </p:nvSpPr>
          <p:spPr>
            <a:xfrm rot="4500000">
              <a:off x="7942191" y="2507571"/>
              <a:ext cx="3563871" cy="3563871"/>
            </a:xfrm>
            <a:prstGeom prst="ellipse">
              <a:avLst/>
            </a:prstGeom>
            <a:noFill/>
            <a:ln w="31750" cap="flat" cmpd="sng">
              <a:solidFill>
                <a:srgbClr val="F1F1F1">
                  <a:alpha val="9803"/>
                </a:srgb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8" name="Google Shape;578;p33"/>
            <p:cNvSpPr/>
            <p:nvPr/>
          </p:nvSpPr>
          <p:spPr>
            <a:xfrm rot="-5400000">
              <a:off x="10435065" y="4048931"/>
              <a:ext cx="1381607" cy="1381607"/>
            </a:xfrm>
            <a:prstGeom prst="ellipse">
              <a:avLst/>
            </a:prstGeom>
            <a:noFill/>
            <a:ln w="31750" cap="flat" cmpd="sng">
              <a:solidFill>
                <a:srgbClr val="F1F1F1">
                  <a:alpha val="20000"/>
                </a:srgb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9" name="Google Shape;579;p33"/>
            <p:cNvSpPr/>
            <p:nvPr/>
          </p:nvSpPr>
          <p:spPr>
            <a:xfrm rot="-5400000">
              <a:off x="1" y="2075420"/>
              <a:ext cx="3144364" cy="3144364"/>
            </a:xfrm>
            <a:prstGeom prst="ellipse">
              <a:avLst/>
            </a:prstGeom>
            <a:gradFill>
              <a:gsLst>
                <a:gs pos="0">
                  <a:srgbClr val="AEAEAE">
                    <a:alpha val="20000"/>
                  </a:srgbClr>
                </a:gs>
                <a:gs pos="100000">
                  <a:srgbClr val="747474">
                    <a:alpha val="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0" name="Google Shape;580;p33"/>
            <p:cNvSpPr/>
            <p:nvPr/>
          </p:nvSpPr>
          <p:spPr>
            <a:xfrm rot="-9000000">
              <a:off x="10150845" y="4270841"/>
              <a:ext cx="1897885" cy="1897885"/>
            </a:xfrm>
            <a:prstGeom prst="ellipse">
              <a:avLst/>
            </a:prstGeom>
            <a:gradFill>
              <a:gsLst>
                <a:gs pos="0">
                  <a:srgbClr val="AEAEAE">
                    <a:alpha val="9803"/>
                  </a:srgbClr>
                </a:gs>
                <a:gs pos="100000">
                  <a:srgbClr val="AEAEAE">
                    <a:alpha val="2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1" name="Google Shape;581;p33"/>
            <p:cNvSpPr/>
            <p:nvPr/>
          </p:nvSpPr>
          <p:spPr>
            <a:xfrm rot="4500000">
              <a:off x="2046780" y="3040492"/>
              <a:ext cx="2579322" cy="2579322"/>
            </a:xfrm>
            <a:prstGeom prst="ellipse">
              <a:avLst/>
            </a:prstGeom>
            <a:noFill/>
            <a:ln w="31750" cap="flat" cmpd="sng">
              <a:solidFill>
                <a:srgbClr val="F1F1F1">
                  <a:alpha val="20000"/>
                </a:srgb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2" name="Google Shape;582;p33"/>
            <p:cNvSpPr/>
            <p:nvPr/>
          </p:nvSpPr>
          <p:spPr>
            <a:xfrm rot="4500000">
              <a:off x="2224640" y="3193975"/>
              <a:ext cx="2243193" cy="2243193"/>
            </a:xfrm>
            <a:prstGeom prst="ellipse">
              <a:avLst/>
            </a:prstGeom>
            <a:noFill/>
            <a:ln w="31750" cap="flat" cmpd="sng">
              <a:solidFill>
                <a:srgbClr val="F1F1F1">
                  <a:alpha val="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83" name="Google Shape;583;p33"/>
          <p:cNvSpPr/>
          <p:nvPr/>
        </p:nvSpPr>
        <p:spPr>
          <a:xfrm rot="-5400000">
            <a:off x="10438146" y="1042605"/>
            <a:ext cx="2796461" cy="711252"/>
          </a:xfrm>
          <a:prstGeom prst="rect">
            <a:avLst/>
          </a:prstGeom>
          <a:gradFill>
            <a:gsLst>
              <a:gs pos="0">
                <a:srgbClr val="F5F5F5">
                  <a:alpha val="0"/>
                </a:srgbClr>
              </a:gs>
              <a:gs pos="100000">
                <a:srgbClr val="AEAEAE">
                  <a:alpha val="9803"/>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84" name="Google Shape;584;p33"/>
          <p:cNvGrpSpPr/>
          <p:nvPr/>
        </p:nvGrpSpPr>
        <p:grpSpPr>
          <a:xfrm>
            <a:off x="11259539" y="317578"/>
            <a:ext cx="548640" cy="549007"/>
            <a:chOff x="7029447" y="3514725"/>
            <a:chExt cx="1285875" cy="549007"/>
          </a:xfrm>
        </p:grpSpPr>
        <p:cxnSp>
          <p:nvCxnSpPr>
            <p:cNvPr id="585" name="Google Shape;585;p33"/>
            <p:cNvCxnSpPr/>
            <p:nvPr/>
          </p:nvCxnSpPr>
          <p:spPr>
            <a:xfrm>
              <a:off x="7029447" y="3514725"/>
              <a:ext cx="1285875" cy="0"/>
            </a:xfrm>
            <a:prstGeom prst="straightConnector1">
              <a:avLst/>
            </a:prstGeom>
            <a:noFill/>
            <a:ln w="31750" cap="rnd" cmpd="sng">
              <a:solidFill>
                <a:srgbClr val="F1F1F1">
                  <a:alpha val="40000"/>
                </a:srgbClr>
              </a:solidFill>
              <a:prstDash val="dot"/>
              <a:round/>
              <a:headEnd type="none" w="sm" len="sm"/>
              <a:tailEnd type="none" w="sm" len="sm"/>
            </a:ln>
          </p:spPr>
        </p:cxnSp>
        <p:cxnSp>
          <p:nvCxnSpPr>
            <p:cNvPr id="586" name="Google Shape;586;p33"/>
            <p:cNvCxnSpPr/>
            <p:nvPr/>
          </p:nvCxnSpPr>
          <p:spPr>
            <a:xfrm>
              <a:off x="7029447" y="3697727"/>
              <a:ext cx="1285875" cy="0"/>
            </a:xfrm>
            <a:prstGeom prst="straightConnector1">
              <a:avLst/>
            </a:prstGeom>
            <a:noFill/>
            <a:ln w="31750" cap="rnd" cmpd="sng">
              <a:solidFill>
                <a:srgbClr val="F1F1F1">
                  <a:alpha val="40000"/>
                </a:srgbClr>
              </a:solidFill>
              <a:prstDash val="dot"/>
              <a:round/>
              <a:headEnd type="none" w="sm" len="sm"/>
              <a:tailEnd type="none" w="sm" len="sm"/>
            </a:ln>
          </p:spPr>
        </p:cxnSp>
        <p:cxnSp>
          <p:nvCxnSpPr>
            <p:cNvPr id="587" name="Google Shape;587;p33"/>
            <p:cNvCxnSpPr/>
            <p:nvPr/>
          </p:nvCxnSpPr>
          <p:spPr>
            <a:xfrm>
              <a:off x="7029447" y="3880729"/>
              <a:ext cx="1285875" cy="0"/>
            </a:xfrm>
            <a:prstGeom prst="straightConnector1">
              <a:avLst/>
            </a:prstGeom>
            <a:noFill/>
            <a:ln w="31750" cap="rnd" cmpd="sng">
              <a:solidFill>
                <a:srgbClr val="F1F1F1">
                  <a:alpha val="40000"/>
                </a:srgbClr>
              </a:solidFill>
              <a:prstDash val="dot"/>
              <a:round/>
              <a:headEnd type="none" w="sm" len="sm"/>
              <a:tailEnd type="none" w="sm" len="sm"/>
            </a:ln>
          </p:spPr>
        </p:cxnSp>
        <p:cxnSp>
          <p:nvCxnSpPr>
            <p:cNvPr id="588" name="Google Shape;588;p33"/>
            <p:cNvCxnSpPr/>
            <p:nvPr/>
          </p:nvCxnSpPr>
          <p:spPr>
            <a:xfrm>
              <a:off x="7029447" y="4063732"/>
              <a:ext cx="1285875" cy="0"/>
            </a:xfrm>
            <a:prstGeom prst="straightConnector1">
              <a:avLst/>
            </a:prstGeom>
            <a:noFill/>
            <a:ln w="31750" cap="rnd" cmpd="sng">
              <a:solidFill>
                <a:srgbClr val="F1F1F1">
                  <a:alpha val="40000"/>
                </a:srgbClr>
              </a:solidFill>
              <a:prstDash val="dot"/>
              <a:round/>
              <a:headEnd type="none" w="sm" len="sm"/>
              <a:tailEnd type="none" w="sm" len="sm"/>
            </a:ln>
          </p:spPr>
        </p:cxnSp>
      </p:grpSp>
      <p:sp>
        <p:nvSpPr>
          <p:cNvPr id="589" name="Google Shape;589;p33"/>
          <p:cNvSpPr/>
          <p:nvPr/>
        </p:nvSpPr>
        <p:spPr>
          <a:xfrm rot="10800000">
            <a:off x="-1" y="6140785"/>
            <a:ext cx="6095997" cy="711252"/>
          </a:xfrm>
          <a:prstGeom prst="rect">
            <a:avLst/>
          </a:prstGeom>
          <a:gradFill>
            <a:gsLst>
              <a:gs pos="0">
                <a:srgbClr val="747474">
                  <a:alpha val="9803"/>
                </a:srgbClr>
              </a:gs>
              <a:gs pos="10000">
                <a:srgbClr val="747474">
                  <a:alpha val="9803"/>
                </a:srgbClr>
              </a:gs>
              <a:gs pos="100000">
                <a:srgbClr val="F1F1F1">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90" name="Google Shape;590;p33"/>
          <p:cNvGrpSpPr/>
          <p:nvPr/>
        </p:nvGrpSpPr>
        <p:grpSpPr>
          <a:xfrm rot="5400000">
            <a:off x="616345" y="5940560"/>
            <a:ext cx="1285875" cy="549007"/>
            <a:chOff x="7029447" y="3514725"/>
            <a:chExt cx="1285875" cy="549007"/>
          </a:xfrm>
        </p:grpSpPr>
        <p:cxnSp>
          <p:nvCxnSpPr>
            <p:cNvPr id="591" name="Google Shape;591;p33"/>
            <p:cNvCxnSpPr/>
            <p:nvPr/>
          </p:nvCxnSpPr>
          <p:spPr>
            <a:xfrm>
              <a:off x="7029447" y="3514725"/>
              <a:ext cx="1285875" cy="0"/>
            </a:xfrm>
            <a:prstGeom prst="straightConnector1">
              <a:avLst/>
            </a:prstGeom>
            <a:noFill/>
            <a:ln w="31750" cap="rnd" cmpd="sng">
              <a:solidFill>
                <a:srgbClr val="F1F1F1">
                  <a:alpha val="40000"/>
                </a:srgbClr>
              </a:solidFill>
              <a:prstDash val="dot"/>
              <a:round/>
              <a:headEnd type="none" w="sm" len="sm"/>
              <a:tailEnd type="none" w="sm" len="sm"/>
            </a:ln>
          </p:spPr>
        </p:cxnSp>
        <p:cxnSp>
          <p:nvCxnSpPr>
            <p:cNvPr id="592" name="Google Shape;592;p33"/>
            <p:cNvCxnSpPr/>
            <p:nvPr/>
          </p:nvCxnSpPr>
          <p:spPr>
            <a:xfrm>
              <a:off x="7029447" y="3697727"/>
              <a:ext cx="1285875" cy="0"/>
            </a:xfrm>
            <a:prstGeom prst="straightConnector1">
              <a:avLst/>
            </a:prstGeom>
            <a:noFill/>
            <a:ln w="31750" cap="rnd" cmpd="sng">
              <a:solidFill>
                <a:srgbClr val="F1F1F1">
                  <a:alpha val="40000"/>
                </a:srgbClr>
              </a:solidFill>
              <a:prstDash val="dot"/>
              <a:round/>
              <a:headEnd type="none" w="sm" len="sm"/>
              <a:tailEnd type="none" w="sm" len="sm"/>
            </a:ln>
          </p:spPr>
        </p:cxnSp>
        <p:cxnSp>
          <p:nvCxnSpPr>
            <p:cNvPr id="593" name="Google Shape;593;p33"/>
            <p:cNvCxnSpPr/>
            <p:nvPr/>
          </p:nvCxnSpPr>
          <p:spPr>
            <a:xfrm>
              <a:off x="7029447" y="3880729"/>
              <a:ext cx="1285875" cy="0"/>
            </a:xfrm>
            <a:prstGeom prst="straightConnector1">
              <a:avLst/>
            </a:prstGeom>
            <a:noFill/>
            <a:ln w="31750" cap="rnd" cmpd="sng">
              <a:solidFill>
                <a:srgbClr val="F1F1F1">
                  <a:alpha val="40000"/>
                </a:srgbClr>
              </a:solidFill>
              <a:prstDash val="dot"/>
              <a:round/>
              <a:headEnd type="none" w="sm" len="sm"/>
              <a:tailEnd type="none" w="sm" len="sm"/>
            </a:ln>
          </p:spPr>
        </p:cxnSp>
        <p:cxnSp>
          <p:nvCxnSpPr>
            <p:cNvPr id="594" name="Google Shape;594;p33"/>
            <p:cNvCxnSpPr/>
            <p:nvPr/>
          </p:nvCxnSpPr>
          <p:spPr>
            <a:xfrm>
              <a:off x="7029447" y="4063732"/>
              <a:ext cx="1285875" cy="0"/>
            </a:xfrm>
            <a:prstGeom prst="straightConnector1">
              <a:avLst/>
            </a:prstGeom>
            <a:noFill/>
            <a:ln w="31750" cap="rnd" cmpd="sng">
              <a:solidFill>
                <a:srgbClr val="F1F1F1">
                  <a:alpha val="40000"/>
                </a:srgbClr>
              </a:solidFill>
              <a:prstDash val="dot"/>
              <a:round/>
              <a:headEnd type="none" w="sm" len="sm"/>
              <a:tailEnd type="none" w="sm" len="sm"/>
            </a:ln>
          </p:spPr>
        </p:cxnSp>
      </p:grpSp>
      <p:sp>
        <p:nvSpPr>
          <p:cNvPr id="595" name="Google Shape;595;p33"/>
          <p:cNvSpPr txBox="1">
            <a:spLocks noGrp="1"/>
          </p:cNvSpPr>
          <p:nvPr>
            <p:ph type="title"/>
          </p:nvPr>
        </p:nvSpPr>
        <p:spPr>
          <a:xfrm>
            <a:off x="630936" y="495992"/>
            <a:ext cx="4195140" cy="56388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Play"/>
              <a:buNone/>
            </a:pPr>
            <a:r>
              <a:rPr lang="en-US" sz="4800" b="1"/>
              <a:t>MoSCoW APPROACH</a:t>
            </a:r>
            <a:endParaRPr/>
          </a:p>
        </p:txBody>
      </p:sp>
      <p:grpSp>
        <p:nvGrpSpPr>
          <p:cNvPr id="596" name="Google Shape;596;p33"/>
          <p:cNvGrpSpPr/>
          <p:nvPr/>
        </p:nvGrpSpPr>
        <p:grpSpPr>
          <a:xfrm>
            <a:off x="4915947" y="868918"/>
            <a:ext cx="6253721" cy="5051503"/>
            <a:chOff x="0" y="2333"/>
            <a:chExt cx="6253721" cy="5051503"/>
          </a:xfrm>
        </p:grpSpPr>
        <p:sp>
          <p:nvSpPr>
            <p:cNvPr id="597" name="Google Shape;597;p33"/>
            <p:cNvSpPr/>
            <p:nvPr/>
          </p:nvSpPr>
          <p:spPr>
            <a:xfrm>
              <a:off x="1250744" y="2333"/>
              <a:ext cx="5002977" cy="1208493"/>
            </a:xfrm>
            <a:prstGeom prst="rect">
              <a:avLst/>
            </a:prstGeom>
            <a:solidFill>
              <a:srgbClr val="F6D4CC">
                <a:alpha val="89803"/>
              </a:srgbClr>
            </a:solidFill>
            <a:ln w="1905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p:nvPr/>
          </p:nvSpPr>
          <p:spPr>
            <a:xfrm>
              <a:off x="1250744" y="2333"/>
              <a:ext cx="5002977" cy="1208493"/>
            </a:xfrm>
            <a:prstGeom prst="rect">
              <a:avLst/>
            </a:prstGeom>
            <a:noFill/>
            <a:ln>
              <a:noFill/>
            </a:ln>
          </p:spPr>
          <p:txBody>
            <a:bodyPr spcFirstLastPara="1" wrap="square" lIns="97050" tIns="306950" rIns="97050" bIns="306950" anchor="ctr" anchorCtr="0">
              <a:noAutofit/>
            </a:bodyPr>
            <a:lstStyle/>
            <a:p>
              <a:pPr marL="0" marR="0" lvl="0" indent="0" algn="l"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Intuitive Navigation: Prioritized to ensure users can easily browse and find products.</a:t>
              </a:r>
              <a:endParaRPr/>
            </a:p>
            <a:p>
              <a:pPr marL="0" marR="0" lvl="0" indent="0" algn="l" rtl="0">
                <a:lnSpc>
                  <a:spcPct val="90000"/>
                </a:lnSpc>
                <a:spcBef>
                  <a:spcPts val="385"/>
                </a:spcBef>
                <a:spcAft>
                  <a:spcPts val="0"/>
                </a:spcAft>
                <a:buClr>
                  <a:schemeClr val="lt1"/>
                </a:buClr>
                <a:buSzPts val="1100"/>
                <a:buFont typeface="Arial"/>
                <a:buNone/>
              </a:pPr>
              <a:r>
                <a:rPr lang="en-US" sz="1100">
                  <a:solidFill>
                    <a:schemeClr val="lt1"/>
                  </a:solidFill>
                  <a:latin typeface="Arial"/>
                  <a:ea typeface="Arial"/>
                  <a:cs typeface="Arial"/>
                  <a:sym typeface="Arial"/>
                </a:rPr>
                <a:t>Seamless Checkout Process: Given high priority to enhance user experience and encourage conversions.</a:t>
              </a:r>
              <a:endParaRPr/>
            </a:p>
            <a:p>
              <a:pPr marL="0" marR="0" lvl="0" indent="0" algn="l" rtl="0">
                <a:lnSpc>
                  <a:spcPct val="90000"/>
                </a:lnSpc>
                <a:spcBef>
                  <a:spcPts val="385"/>
                </a:spcBef>
                <a:spcAft>
                  <a:spcPts val="0"/>
                </a:spcAft>
                <a:buClr>
                  <a:schemeClr val="lt1"/>
                </a:buClr>
                <a:buSzPts val="1100"/>
                <a:buFont typeface="Arial"/>
                <a:buNone/>
              </a:pPr>
              <a:r>
                <a:rPr lang="en-US" sz="1100">
                  <a:solidFill>
                    <a:schemeClr val="lt1"/>
                  </a:solidFill>
                  <a:latin typeface="Arial"/>
                  <a:ea typeface="Arial"/>
                  <a:cs typeface="Arial"/>
                  <a:sym typeface="Arial"/>
                </a:rPr>
                <a:t>Responsive Design: Essential for ensuring the platform is accessible and user-friendly across devices.</a:t>
              </a:r>
              <a:endParaRPr/>
            </a:p>
          </p:txBody>
        </p:sp>
        <p:sp>
          <p:nvSpPr>
            <p:cNvPr id="599" name="Google Shape;599;p33"/>
            <p:cNvSpPr/>
            <p:nvPr/>
          </p:nvSpPr>
          <p:spPr>
            <a:xfrm>
              <a:off x="0" y="2333"/>
              <a:ext cx="1250744" cy="1208493"/>
            </a:xfrm>
            <a:prstGeom prst="rect">
              <a:avLst/>
            </a:prstGeom>
            <a:solidFill>
              <a:srgbClr val="E97131"/>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txBox="1"/>
            <p:nvPr/>
          </p:nvSpPr>
          <p:spPr>
            <a:xfrm>
              <a:off x="0" y="2333"/>
              <a:ext cx="1250744" cy="1208493"/>
            </a:xfrm>
            <a:prstGeom prst="rect">
              <a:avLst/>
            </a:prstGeom>
            <a:noFill/>
            <a:ln>
              <a:noFill/>
            </a:ln>
          </p:spPr>
          <p:txBody>
            <a:bodyPr spcFirstLastPara="1" wrap="square" lIns="66175" tIns="119350" rIns="66175" bIns="119350"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Must-Have:</a:t>
              </a:r>
              <a:endParaRPr/>
            </a:p>
          </p:txBody>
        </p:sp>
        <p:sp>
          <p:nvSpPr>
            <p:cNvPr id="601" name="Google Shape;601;p33"/>
            <p:cNvSpPr/>
            <p:nvPr/>
          </p:nvSpPr>
          <p:spPr>
            <a:xfrm>
              <a:off x="1250744" y="1283336"/>
              <a:ext cx="5002977" cy="1208493"/>
            </a:xfrm>
            <a:prstGeom prst="rect">
              <a:avLst/>
            </a:prstGeom>
            <a:solidFill>
              <a:srgbClr val="CBD3CB">
                <a:alpha val="89803"/>
              </a:srgbClr>
            </a:solidFill>
            <a:ln w="19050" cap="flat" cmpd="sng">
              <a:solidFill>
                <a:srgbClr val="CBD3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p:nvPr/>
          </p:nvSpPr>
          <p:spPr>
            <a:xfrm>
              <a:off x="1250744" y="1283336"/>
              <a:ext cx="5002977" cy="1208493"/>
            </a:xfrm>
            <a:prstGeom prst="rect">
              <a:avLst/>
            </a:prstGeom>
            <a:noFill/>
            <a:ln>
              <a:noFill/>
            </a:ln>
          </p:spPr>
          <p:txBody>
            <a:bodyPr spcFirstLastPara="1" wrap="square" lIns="97050" tIns="306950" rIns="97050" bIns="306950" anchor="ctr" anchorCtr="0">
              <a:noAutofit/>
            </a:bodyPr>
            <a:lstStyle/>
            <a:p>
              <a:pPr marL="0" marR="0" lvl="0" indent="0" algn="l"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Personalized Recommendations: Considered important for enhancing user engagement and driving repeat visits.</a:t>
              </a:r>
              <a:endParaRPr/>
            </a:p>
            <a:p>
              <a:pPr marL="0" marR="0" lvl="0" indent="0" algn="l" rtl="0">
                <a:lnSpc>
                  <a:spcPct val="90000"/>
                </a:lnSpc>
                <a:spcBef>
                  <a:spcPts val="385"/>
                </a:spcBef>
                <a:spcAft>
                  <a:spcPts val="0"/>
                </a:spcAft>
                <a:buClr>
                  <a:schemeClr val="lt1"/>
                </a:buClr>
                <a:buSzPts val="1100"/>
                <a:buFont typeface="Arial"/>
                <a:buNone/>
              </a:pPr>
              <a:r>
                <a:rPr lang="en-US" sz="1100">
                  <a:solidFill>
                    <a:schemeClr val="lt1"/>
                  </a:solidFill>
                  <a:latin typeface="Arial"/>
                  <a:ea typeface="Arial"/>
                  <a:cs typeface="Arial"/>
                  <a:sym typeface="Arial"/>
                </a:rPr>
                <a:t>Enhanced Search Functionality: Deemed valuable for facilitating product discovery and improving user satisfaction.</a:t>
              </a:r>
              <a:endParaRPr/>
            </a:p>
          </p:txBody>
        </p:sp>
        <p:sp>
          <p:nvSpPr>
            <p:cNvPr id="603" name="Google Shape;603;p33"/>
            <p:cNvSpPr/>
            <p:nvPr/>
          </p:nvSpPr>
          <p:spPr>
            <a:xfrm>
              <a:off x="0" y="1283336"/>
              <a:ext cx="1250744" cy="1208493"/>
            </a:xfrm>
            <a:prstGeom prst="rect">
              <a:avLst/>
            </a:prstGeom>
            <a:solidFill>
              <a:srgbClr val="176B22"/>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txBox="1"/>
            <p:nvPr/>
          </p:nvSpPr>
          <p:spPr>
            <a:xfrm>
              <a:off x="0" y="1283336"/>
              <a:ext cx="1250744" cy="1208493"/>
            </a:xfrm>
            <a:prstGeom prst="rect">
              <a:avLst/>
            </a:prstGeom>
            <a:noFill/>
            <a:ln>
              <a:noFill/>
            </a:ln>
          </p:spPr>
          <p:txBody>
            <a:bodyPr spcFirstLastPara="1" wrap="square" lIns="66175" tIns="119350" rIns="66175" bIns="119350"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Should-Have:</a:t>
              </a:r>
              <a:endParaRPr/>
            </a:p>
          </p:txBody>
        </p:sp>
        <p:sp>
          <p:nvSpPr>
            <p:cNvPr id="605" name="Google Shape;605;p33"/>
            <p:cNvSpPr/>
            <p:nvPr/>
          </p:nvSpPr>
          <p:spPr>
            <a:xfrm>
              <a:off x="1250744" y="2564339"/>
              <a:ext cx="5002977" cy="1208493"/>
            </a:xfrm>
            <a:prstGeom prst="rect">
              <a:avLst/>
            </a:prstGeom>
            <a:solidFill>
              <a:srgbClr val="CADEEF">
                <a:alpha val="89803"/>
              </a:srgbClr>
            </a:solidFill>
            <a:ln w="19050" cap="flat" cmpd="sng">
              <a:solidFill>
                <a:srgbClr val="CA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txBox="1"/>
            <p:nvPr/>
          </p:nvSpPr>
          <p:spPr>
            <a:xfrm>
              <a:off x="1250744" y="2564339"/>
              <a:ext cx="5002977" cy="1208493"/>
            </a:xfrm>
            <a:prstGeom prst="rect">
              <a:avLst/>
            </a:prstGeom>
            <a:noFill/>
            <a:ln>
              <a:noFill/>
            </a:ln>
          </p:spPr>
          <p:txBody>
            <a:bodyPr spcFirstLastPara="1" wrap="square" lIns="97050" tIns="306950" rIns="97050" bIns="306950" anchor="ctr" anchorCtr="0">
              <a:noAutofit/>
            </a:bodyPr>
            <a:lstStyle/>
            <a:p>
              <a:pPr marL="0" marR="0" lvl="0" indent="0" algn="l"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Social Media Integration: Considered as an additional feature to enhance user interaction and sharing.</a:t>
              </a:r>
              <a:endParaRPr/>
            </a:p>
            <a:p>
              <a:pPr marL="0" marR="0" lvl="0" indent="0" algn="l" rtl="0">
                <a:lnSpc>
                  <a:spcPct val="90000"/>
                </a:lnSpc>
                <a:spcBef>
                  <a:spcPts val="385"/>
                </a:spcBef>
                <a:spcAft>
                  <a:spcPts val="0"/>
                </a:spcAft>
                <a:buClr>
                  <a:schemeClr val="lt1"/>
                </a:buClr>
                <a:buSzPts val="1100"/>
                <a:buFont typeface="Arial"/>
                <a:buNone/>
              </a:pPr>
              <a:r>
                <a:rPr lang="en-US" sz="1100">
                  <a:solidFill>
                    <a:schemeClr val="lt1"/>
                  </a:solidFill>
                  <a:latin typeface="Arial"/>
                  <a:ea typeface="Arial"/>
                  <a:cs typeface="Arial"/>
                  <a:sym typeface="Arial"/>
                </a:rPr>
                <a:t>Advanced Filtering Options: Viewed as a potential enhancement to provide users with more control over their shopping experience.</a:t>
              </a:r>
              <a:endParaRPr/>
            </a:p>
          </p:txBody>
        </p:sp>
        <p:sp>
          <p:nvSpPr>
            <p:cNvPr id="607" name="Google Shape;607;p33"/>
            <p:cNvSpPr/>
            <p:nvPr/>
          </p:nvSpPr>
          <p:spPr>
            <a:xfrm>
              <a:off x="0" y="2564339"/>
              <a:ext cx="1250744" cy="1208493"/>
            </a:xfrm>
            <a:prstGeom prst="rect">
              <a:avLst/>
            </a:prstGeom>
            <a:solidFill>
              <a:srgbClr val="0C9ED5"/>
            </a:solidFill>
            <a:ln w="19050" cap="flat" cmpd="sng">
              <a:solidFill>
                <a:srgbClr val="0C9E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txBox="1"/>
            <p:nvPr/>
          </p:nvSpPr>
          <p:spPr>
            <a:xfrm>
              <a:off x="0" y="2564339"/>
              <a:ext cx="1250744" cy="1208493"/>
            </a:xfrm>
            <a:prstGeom prst="rect">
              <a:avLst/>
            </a:prstGeom>
            <a:noFill/>
            <a:ln>
              <a:noFill/>
            </a:ln>
          </p:spPr>
          <p:txBody>
            <a:bodyPr spcFirstLastPara="1" wrap="square" lIns="66175" tIns="119350" rIns="66175" bIns="119350"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Could-Have:</a:t>
              </a:r>
              <a:endParaRPr/>
            </a:p>
          </p:txBody>
        </p:sp>
        <p:sp>
          <p:nvSpPr>
            <p:cNvPr id="609" name="Google Shape;609;p33"/>
            <p:cNvSpPr/>
            <p:nvPr/>
          </p:nvSpPr>
          <p:spPr>
            <a:xfrm>
              <a:off x="1250744" y="3845343"/>
              <a:ext cx="5002977" cy="1208493"/>
            </a:xfrm>
            <a:prstGeom prst="rect">
              <a:avLst/>
            </a:prstGeom>
            <a:solidFill>
              <a:srgbClr val="DFCADB">
                <a:alpha val="89803"/>
              </a:srgbClr>
            </a:solidFill>
            <a:ln w="19050" cap="flat" cmpd="sng">
              <a:solidFill>
                <a:srgbClr val="DFCAD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txBox="1"/>
            <p:nvPr/>
          </p:nvSpPr>
          <p:spPr>
            <a:xfrm>
              <a:off x="1250744" y="3845343"/>
              <a:ext cx="5002977" cy="1208493"/>
            </a:xfrm>
            <a:prstGeom prst="rect">
              <a:avLst/>
            </a:prstGeom>
            <a:noFill/>
            <a:ln>
              <a:noFill/>
            </a:ln>
          </p:spPr>
          <p:txBody>
            <a:bodyPr spcFirstLastPara="1" wrap="square" lIns="97050" tIns="306950" rIns="97050" bIns="306950" anchor="ctr" anchorCtr="0">
              <a:noAutofit/>
            </a:bodyPr>
            <a:lstStyle/>
            <a:p>
              <a:pPr marL="0" marR="0" lvl="0" indent="0" algn="l"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Augmented Reality Try-On: Deemed as a feature for future consideration due to resource constraints and complexity.</a:t>
              </a:r>
              <a:endParaRPr/>
            </a:p>
            <a:p>
              <a:pPr marL="0" marR="0" lvl="0" indent="0" algn="l" rtl="0">
                <a:lnSpc>
                  <a:spcPct val="90000"/>
                </a:lnSpc>
                <a:spcBef>
                  <a:spcPts val="385"/>
                </a:spcBef>
                <a:spcAft>
                  <a:spcPts val="0"/>
                </a:spcAft>
                <a:buClr>
                  <a:schemeClr val="lt1"/>
                </a:buClr>
                <a:buSzPts val="1100"/>
                <a:buFont typeface="Arial"/>
                <a:buNone/>
              </a:pPr>
              <a:r>
                <a:rPr lang="en-US" sz="1100">
                  <a:solidFill>
                    <a:schemeClr val="lt1"/>
                  </a:solidFill>
                  <a:latin typeface="Arial"/>
                  <a:ea typeface="Arial"/>
                  <a:cs typeface="Arial"/>
                  <a:sym typeface="Arial"/>
                </a:rPr>
                <a:t>Loyalty Program Integration: Not prioritized for the current phase but may be revisited in future iterations.</a:t>
              </a:r>
              <a:endParaRPr/>
            </a:p>
          </p:txBody>
        </p:sp>
        <p:sp>
          <p:nvSpPr>
            <p:cNvPr id="611" name="Google Shape;611;p33"/>
            <p:cNvSpPr/>
            <p:nvPr/>
          </p:nvSpPr>
          <p:spPr>
            <a:xfrm>
              <a:off x="0" y="3845343"/>
              <a:ext cx="1250744" cy="1208493"/>
            </a:xfrm>
            <a:prstGeom prst="rect">
              <a:avLst/>
            </a:prstGeom>
            <a:solidFill>
              <a:srgbClr val="A02891"/>
            </a:solidFill>
            <a:ln w="19050" cap="flat" cmpd="sng">
              <a:solidFill>
                <a:srgbClr val="A0289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txBox="1"/>
            <p:nvPr/>
          </p:nvSpPr>
          <p:spPr>
            <a:xfrm>
              <a:off x="0" y="3845343"/>
              <a:ext cx="1250744" cy="1208493"/>
            </a:xfrm>
            <a:prstGeom prst="rect">
              <a:avLst/>
            </a:prstGeom>
            <a:noFill/>
            <a:ln>
              <a:noFill/>
            </a:ln>
          </p:spPr>
          <p:txBody>
            <a:bodyPr spcFirstLastPara="1" wrap="square" lIns="66175" tIns="119350" rIns="66175" bIns="119350"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Won't-Have :</a:t>
              </a:r>
              <a:endParaRPr/>
            </a:p>
          </p:txBody>
        </p:sp>
      </p:grpSp>
      <p:sp>
        <p:nvSpPr>
          <p:cNvPr id="613" name="Google Shape;613;p33"/>
          <p:cNvSpPr/>
          <p:nvPr/>
        </p:nvSpPr>
        <p:spPr>
          <a:xfrm>
            <a:off x="-29835" y="2215122"/>
            <a:ext cx="4604867" cy="2409092"/>
          </a:xfrm>
          <a:prstGeom prst="rect">
            <a:avLst/>
          </a:prstGeom>
          <a:solidFill>
            <a:schemeClr val="accent1">
              <a:alpha val="27843"/>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4" name="Google Shape;614;p33"/>
          <p:cNvSpPr/>
          <p:nvPr/>
        </p:nvSpPr>
        <p:spPr>
          <a:xfrm>
            <a:off x="27147" y="4421567"/>
            <a:ext cx="4604867" cy="2409092"/>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Google Shape;615;p33"/>
          <p:cNvSpPr/>
          <p:nvPr/>
        </p:nvSpPr>
        <p:spPr>
          <a:xfrm>
            <a:off x="-2" y="0"/>
            <a:ext cx="4604867" cy="2409092"/>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2" name="Google Shape;112;p16"/>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3" name="Google Shape;113;p16"/>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 name="Google Shape;114;p16"/>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 name="Google Shape;115;p16"/>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OVERVIEW</a:t>
            </a:r>
            <a:endParaRPr/>
          </a:p>
        </p:txBody>
      </p:sp>
      <p:grpSp>
        <p:nvGrpSpPr>
          <p:cNvPr id="116" name="Google Shape;116;p16"/>
          <p:cNvGrpSpPr/>
          <p:nvPr/>
        </p:nvGrpSpPr>
        <p:grpSpPr>
          <a:xfrm>
            <a:off x="926277" y="2480608"/>
            <a:ext cx="10363386" cy="3456746"/>
            <a:chOff x="282221" y="368029"/>
            <a:chExt cx="10363386" cy="3456746"/>
          </a:xfrm>
        </p:grpSpPr>
        <p:sp>
          <p:nvSpPr>
            <p:cNvPr id="117" name="Google Shape;117;p16"/>
            <p:cNvSpPr/>
            <p:nvPr/>
          </p:nvSpPr>
          <p:spPr>
            <a:xfrm>
              <a:off x="282221" y="368029"/>
              <a:ext cx="1371985" cy="1371985"/>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570337" y="656145"/>
              <a:ext cx="795751" cy="79575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1948202" y="368029"/>
              <a:ext cx="3233964" cy="13719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1948202" y="368029"/>
              <a:ext cx="3233964" cy="13719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Redesigning Myntra's platform to optimize usability and elevate user satisfaction by refining browsing, searching, and purchasing experiences.</a:t>
              </a:r>
              <a:endParaRPr/>
            </a:p>
          </p:txBody>
        </p:sp>
        <p:sp>
          <p:nvSpPr>
            <p:cNvPr id="121" name="Google Shape;121;p16"/>
            <p:cNvSpPr/>
            <p:nvPr/>
          </p:nvSpPr>
          <p:spPr>
            <a:xfrm>
              <a:off x="5745661" y="368029"/>
              <a:ext cx="1371985" cy="1371985"/>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6033778" y="656145"/>
              <a:ext cx="795751" cy="79575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7411643" y="368029"/>
              <a:ext cx="3233964" cy="13719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p:nvPr/>
          </p:nvSpPr>
          <p:spPr>
            <a:xfrm>
              <a:off x="7411643" y="368029"/>
              <a:ext cx="3233964" cy="13719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Employing design thinking methodologies and persona development to understand and address user needs, ensuring prioritization of features aligned with user preferences.</a:t>
              </a:r>
              <a:endParaRPr/>
            </a:p>
          </p:txBody>
        </p:sp>
        <p:sp>
          <p:nvSpPr>
            <p:cNvPr id="125" name="Google Shape;125;p16"/>
            <p:cNvSpPr/>
            <p:nvPr/>
          </p:nvSpPr>
          <p:spPr>
            <a:xfrm>
              <a:off x="282221" y="2452790"/>
              <a:ext cx="1371985" cy="1371985"/>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70337" y="2740907"/>
              <a:ext cx="795751" cy="79575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948202" y="2452790"/>
              <a:ext cx="3233964" cy="13719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p:nvPr/>
          </p:nvSpPr>
          <p:spPr>
            <a:xfrm>
              <a:off x="1948202" y="2452790"/>
              <a:ext cx="3233964" cy="13719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Crafting a comprehensive design system and implementing responsive design principles to ensure consistency and accessibility across various devices.</a:t>
              </a:r>
              <a:endParaRPr/>
            </a:p>
          </p:txBody>
        </p:sp>
        <p:sp>
          <p:nvSpPr>
            <p:cNvPr id="129" name="Google Shape;129;p16"/>
            <p:cNvSpPr/>
            <p:nvPr/>
          </p:nvSpPr>
          <p:spPr>
            <a:xfrm>
              <a:off x="5745661" y="2452790"/>
              <a:ext cx="1371985" cy="1371985"/>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6033778" y="2740907"/>
              <a:ext cx="795751" cy="79575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7411643" y="2452790"/>
              <a:ext cx="3233964" cy="13719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txBox="1"/>
            <p:nvPr/>
          </p:nvSpPr>
          <p:spPr>
            <a:xfrm>
              <a:off x="7411643" y="2452790"/>
              <a:ext cx="3233964" cy="13719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Delivering an intuitive and visually appealing platform, aiming to amplify user engagement and drive increased conversion rates through enhanced usability.</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9"/>
        <p:cNvGrpSpPr/>
        <p:nvPr/>
      </p:nvGrpSpPr>
      <p:grpSpPr>
        <a:xfrm>
          <a:off x="0" y="0"/>
          <a:ext cx="0" cy="0"/>
          <a:chOff x="0" y="0"/>
          <a:chExt cx="0" cy="0"/>
        </a:xfrm>
      </p:grpSpPr>
      <p:sp>
        <p:nvSpPr>
          <p:cNvPr id="620" name="Google Shape;620;p3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21" name="Google Shape;621;p34"/>
          <p:cNvPicPr preferRelativeResize="0"/>
          <p:nvPr/>
        </p:nvPicPr>
        <p:blipFill rotWithShape="1">
          <a:blip r:embed="rId3">
            <a:alphaModFix amt="35000"/>
          </a:blip>
          <a:srcRect t="10786" b="4945"/>
          <a:stretch/>
        </p:blipFill>
        <p:spPr>
          <a:xfrm>
            <a:off x="20" y="10"/>
            <a:ext cx="12191980" cy="6857990"/>
          </a:xfrm>
          <a:prstGeom prst="rect">
            <a:avLst/>
          </a:prstGeom>
          <a:noFill/>
          <a:ln>
            <a:noFill/>
          </a:ln>
        </p:spPr>
      </p:pic>
      <p:sp>
        <p:nvSpPr>
          <p:cNvPr id="622" name="Google Shape;6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Play"/>
              <a:buNone/>
            </a:pPr>
            <a:r>
              <a:rPr lang="en-US" b="1">
                <a:solidFill>
                  <a:srgbClr val="FFFFFF"/>
                </a:solidFill>
              </a:rPr>
              <a:t>CONCLUSION</a:t>
            </a:r>
            <a:endParaRPr/>
          </a:p>
        </p:txBody>
      </p:sp>
      <p:grpSp>
        <p:nvGrpSpPr>
          <p:cNvPr id="623" name="Google Shape;623;p34"/>
          <p:cNvGrpSpPr/>
          <p:nvPr/>
        </p:nvGrpSpPr>
        <p:grpSpPr>
          <a:xfrm>
            <a:off x="838200" y="1826156"/>
            <a:ext cx="10515600" cy="4350274"/>
            <a:chOff x="0" y="531"/>
            <a:chExt cx="10515600" cy="4350274"/>
          </a:xfrm>
        </p:grpSpPr>
        <p:sp>
          <p:nvSpPr>
            <p:cNvPr id="624" name="Google Shape;624;p34"/>
            <p:cNvSpPr/>
            <p:nvPr/>
          </p:nvSpPr>
          <p:spPr>
            <a:xfrm>
              <a:off x="0" y="531"/>
              <a:ext cx="10515600" cy="1242935"/>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375988" y="280191"/>
              <a:ext cx="683614" cy="68361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p:nvPr/>
          </p:nvSpPr>
          <p:spPr>
            <a:xfrm>
              <a:off x="1435590" y="53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Project Success: The Myntra redesign project has been a success, resulting in a more user-friendly and visually appealing platform.</a:t>
              </a:r>
              <a:endParaRPr/>
            </a:p>
          </p:txBody>
        </p:sp>
        <p:sp>
          <p:nvSpPr>
            <p:cNvPr id="628" name="Google Shape;628;p34"/>
            <p:cNvSpPr/>
            <p:nvPr/>
          </p:nvSpPr>
          <p:spPr>
            <a:xfrm>
              <a:off x="0" y="1554201"/>
              <a:ext cx="10515600" cy="1242935"/>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375988" y="1833861"/>
              <a:ext cx="683614" cy="68361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Enhanced User Experience: By prioritizing user needs and implementing design best practices, we have significantly improved the shopping experience for our users.</a:t>
              </a:r>
              <a:endParaRPr/>
            </a:p>
          </p:txBody>
        </p:sp>
        <p:sp>
          <p:nvSpPr>
            <p:cNvPr id="632" name="Google Shape;632;p34"/>
            <p:cNvSpPr/>
            <p:nvPr/>
          </p:nvSpPr>
          <p:spPr>
            <a:xfrm>
              <a:off x="0" y="3107870"/>
              <a:ext cx="10515600" cy="1242935"/>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375988" y="3387531"/>
              <a:ext cx="683614" cy="68361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Future Growth: Moving forward, we aim to continue iterating and refining the platform to further enhance user satisfaction and drive business growth.</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9"/>
        <p:cNvGrpSpPr/>
        <p:nvPr/>
      </p:nvGrpSpPr>
      <p:grpSpPr>
        <a:xfrm>
          <a:off x="0" y="0"/>
          <a:ext cx="0" cy="0"/>
          <a:chOff x="0" y="0"/>
          <a:chExt cx="0" cy="0"/>
        </a:xfrm>
      </p:grpSpPr>
      <p:sp>
        <p:nvSpPr>
          <p:cNvPr id="640" name="Google Shape;640;p3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41" name="Google Shape;641;p35" descr="Digital numbers art"/>
          <p:cNvPicPr preferRelativeResize="0"/>
          <p:nvPr/>
        </p:nvPicPr>
        <p:blipFill rotWithShape="1">
          <a:blip r:embed="rId3">
            <a:alphaModFix amt="35000"/>
          </a:blip>
          <a:srcRect t="15134" b="595"/>
          <a:stretch/>
        </p:blipFill>
        <p:spPr>
          <a:xfrm>
            <a:off x="20" y="10"/>
            <a:ext cx="12191980" cy="6857990"/>
          </a:xfrm>
          <a:prstGeom prst="rect">
            <a:avLst/>
          </a:prstGeom>
          <a:noFill/>
          <a:ln>
            <a:noFill/>
          </a:ln>
        </p:spPr>
      </p:pic>
      <p:sp>
        <p:nvSpPr>
          <p:cNvPr id="642" name="Google Shape;64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Play"/>
              <a:buNone/>
            </a:pPr>
            <a:r>
              <a:rPr lang="en-US" b="1">
                <a:solidFill>
                  <a:srgbClr val="FFFFFF"/>
                </a:solidFill>
              </a:rPr>
              <a:t>FUTURE SCOPE</a:t>
            </a:r>
            <a:endParaRPr/>
          </a:p>
        </p:txBody>
      </p:sp>
      <p:grpSp>
        <p:nvGrpSpPr>
          <p:cNvPr id="643" name="Google Shape;643;p35"/>
          <p:cNvGrpSpPr/>
          <p:nvPr/>
        </p:nvGrpSpPr>
        <p:grpSpPr>
          <a:xfrm>
            <a:off x="838200" y="1867169"/>
            <a:ext cx="10515600" cy="4268250"/>
            <a:chOff x="0" y="41544"/>
            <a:chExt cx="10515600" cy="4268250"/>
          </a:xfrm>
        </p:grpSpPr>
        <p:sp>
          <p:nvSpPr>
            <p:cNvPr id="644" name="Google Shape;644;p35"/>
            <p:cNvSpPr/>
            <p:nvPr/>
          </p:nvSpPr>
          <p:spPr>
            <a:xfrm>
              <a:off x="0" y="41544"/>
              <a:ext cx="10515600" cy="137475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p:nvPr/>
          </p:nvSpPr>
          <p:spPr>
            <a:xfrm>
              <a:off x="67110" y="108654"/>
              <a:ext cx="10381380" cy="1240530"/>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a:solidFill>
                    <a:schemeClr val="lt1"/>
                  </a:solidFill>
                  <a:latin typeface="Arial"/>
                  <a:ea typeface="Arial"/>
                  <a:cs typeface="Arial"/>
                  <a:sym typeface="Arial"/>
                </a:rPr>
                <a:t>Expansion into New Markets: Explore opportunities to expand Myntra's reach by offering localized versions tailored to specific regions or demographics.</a:t>
              </a:r>
              <a:endParaRPr/>
            </a:p>
          </p:txBody>
        </p:sp>
        <p:sp>
          <p:nvSpPr>
            <p:cNvPr id="646" name="Google Shape;646;p35"/>
            <p:cNvSpPr/>
            <p:nvPr/>
          </p:nvSpPr>
          <p:spPr>
            <a:xfrm>
              <a:off x="0" y="1488294"/>
              <a:ext cx="10515600" cy="137475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txBox="1"/>
            <p:nvPr/>
          </p:nvSpPr>
          <p:spPr>
            <a:xfrm>
              <a:off x="67110" y="1555404"/>
              <a:ext cx="10381380" cy="1240530"/>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a:solidFill>
                    <a:schemeClr val="lt1"/>
                  </a:solidFill>
                  <a:latin typeface="Arial"/>
                  <a:ea typeface="Arial"/>
                  <a:cs typeface="Arial"/>
                  <a:sym typeface="Arial"/>
                </a:rPr>
                <a:t>Integration of Emerging Technologies: Investigate the integration of technologies such as AI and AR to provide innovative shopping experiences, such as virtual try-on features.</a:t>
              </a:r>
              <a:endParaRPr/>
            </a:p>
          </p:txBody>
        </p:sp>
        <p:sp>
          <p:nvSpPr>
            <p:cNvPr id="648" name="Google Shape;648;p35"/>
            <p:cNvSpPr/>
            <p:nvPr/>
          </p:nvSpPr>
          <p:spPr>
            <a:xfrm>
              <a:off x="0" y="2935044"/>
              <a:ext cx="10515600" cy="137475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p:nvPr/>
          </p:nvSpPr>
          <p:spPr>
            <a:xfrm>
              <a:off x="67110" y="3002154"/>
              <a:ext cx="10381380" cy="1240530"/>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a:solidFill>
                    <a:schemeClr val="lt1"/>
                  </a:solidFill>
                  <a:latin typeface="Arial"/>
                  <a:ea typeface="Arial"/>
                  <a:cs typeface="Arial"/>
                  <a:sym typeface="Arial"/>
                </a:rPr>
                <a:t>Enhancement of Personalization: Further personalize user experiences by leveraging data analytics and machine learning algorithms to offer tailored recommendations and promotions.</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53"/>
        <p:cNvGrpSpPr/>
        <p:nvPr/>
      </p:nvGrpSpPr>
      <p:grpSpPr>
        <a:xfrm>
          <a:off x="0" y="0"/>
          <a:ext cx="0" cy="0"/>
          <a:chOff x="0" y="0"/>
          <a:chExt cx="0" cy="0"/>
        </a:xfrm>
      </p:grpSpPr>
      <p:pic>
        <p:nvPicPr>
          <p:cNvPr id="654" name="Google Shape;654;p36" descr="A close-up of a blue and green wavy surface&#10;&#10;Description automatically generated"/>
          <p:cNvPicPr preferRelativeResize="0"/>
          <p:nvPr/>
        </p:nvPicPr>
        <p:blipFill rotWithShape="1">
          <a:blip r:embed="rId3">
            <a:alphaModFix amt="25000"/>
          </a:blip>
          <a:srcRect t="4481" b="39269"/>
          <a:stretch/>
        </p:blipFill>
        <p:spPr>
          <a:xfrm>
            <a:off x="20" y="10"/>
            <a:ext cx="12191980" cy="6857990"/>
          </a:xfrm>
          <a:prstGeom prst="rect">
            <a:avLst/>
          </a:prstGeom>
          <a:noFill/>
          <a:ln>
            <a:noFill/>
          </a:ln>
        </p:spPr>
      </p:pic>
      <p:sp>
        <p:nvSpPr>
          <p:cNvPr id="655" name="Google Shape;655;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Play"/>
              <a:buNone/>
            </a:pPr>
            <a:r>
              <a:rPr lang="en-US" b="1"/>
              <a:t>REFERENCES</a:t>
            </a:r>
            <a:endParaRPr/>
          </a:p>
        </p:txBody>
      </p:sp>
      <p:grpSp>
        <p:nvGrpSpPr>
          <p:cNvPr id="656" name="Google Shape;656;p36"/>
          <p:cNvGrpSpPr/>
          <p:nvPr/>
        </p:nvGrpSpPr>
        <p:grpSpPr>
          <a:xfrm>
            <a:off x="838200" y="1829024"/>
            <a:ext cx="10515600" cy="4344538"/>
            <a:chOff x="0" y="3399"/>
            <a:chExt cx="10515600" cy="4344538"/>
          </a:xfrm>
        </p:grpSpPr>
        <p:sp>
          <p:nvSpPr>
            <p:cNvPr id="657" name="Google Shape;657;p36"/>
            <p:cNvSpPr/>
            <p:nvPr/>
          </p:nvSpPr>
          <p:spPr>
            <a:xfrm>
              <a:off x="0" y="3399"/>
              <a:ext cx="10515600" cy="724089"/>
            </a:xfrm>
            <a:prstGeom prst="roundRect">
              <a:avLst>
                <a:gd name="adj" fmla="val 10000"/>
              </a:avLst>
            </a:prstGeom>
            <a:solidFill>
              <a:srgbClr val="C9CA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19037" y="166319"/>
              <a:ext cx="398249" cy="398249"/>
            </a:xfrm>
            <a:prstGeom prst="rect">
              <a:avLst/>
            </a:prstGeom>
            <a:blipFill rotWithShape="1">
              <a:blip r:embed="rId4">
                <a:alphaModFix/>
              </a:blip>
              <a:stretch>
                <a:fillRect/>
              </a:stretch>
            </a:blip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836323" y="3399"/>
              <a:ext cx="9679276" cy="7240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txBox="1"/>
            <p:nvPr/>
          </p:nvSpPr>
          <p:spPr>
            <a:xfrm>
              <a:off x="836323" y="3399"/>
              <a:ext cx="9679276" cy="724089"/>
            </a:xfrm>
            <a:prstGeom prst="rect">
              <a:avLst/>
            </a:prstGeom>
            <a:noFill/>
            <a:ln>
              <a:noFill/>
            </a:ln>
          </p:spPr>
          <p:txBody>
            <a:bodyPr spcFirstLastPara="1" wrap="square" lIns="76625" tIns="76625" rIns="76625" bIns="766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Nielsen Norman Group: A leading authority on UX research and design, providing valuable insights and best practices for creating user-friendly interfaces. </a:t>
              </a:r>
              <a:r>
                <a:rPr lang="en-US" sz="1500">
                  <a:solidFill>
                    <a:srgbClr val="4892DC"/>
                  </a:solidFill>
                  <a:latin typeface="Arial"/>
                  <a:ea typeface="Arial"/>
                  <a:cs typeface="Arial"/>
                  <a:sym typeface="Arial"/>
                </a:rPr>
                <a:t>(Reference link: www.nngroup.com)</a:t>
              </a:r>
              <a:endParaRPr/>
            </a:p>
          </p:txBody>
        </p:sp>
        <p:sp>
          <p:nvSpPr>
            <p:cNvPr id="661" name="Google Shape;661;p36"/>
            <p:cNvSpPr/>
            <p:nvPr/>
          </p:nvSpPr>
          <p:spPr>
            <a:xfrm>
              <a:off x="0" y="908511"/>
              <a:ext cx="10515600" cy="724089"/>
            </a:xfrm>
            <a:prstGeom prst="roundRect">
              <a:avLst>
                <a:gd name="adj" fmla="val 10000"/>
              </a:avLst>
            </a:prstGeom>
            <a:solidFill>
              <a:srgbClr val="C9CA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219037" y="1071431"/>
              <a:ext cx="398249" cy="398249"/>
            </a:xfrm>
            <a:prstGeom prst="rect">
              <a:avLst/>
            </a:prstGeom>
            <a:blipFill rotWithShape="1">
              <a:blip r:embed="rId5">
                <a:alphaModFix/>
              </a:blip>
              <a:stretch>
                <a:fillRect/>
              </a:stretch>
            </a:blip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836323" y="908511"/>
              <a:ext cx="9679276" cy="7240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txBox="1"/>
            <p:nvPr/>
          </p:nvSpPr>
          <p:spPr>
            <a:xfrm>
              <a:off x="836323" y="908511"/>
              <a:ext cx="9679276" cy="724089"/>
            </a:xfrm>
            <a:prstGeom prst="rect">
              <a:avLst/>
            </a:prstGeom>
            <a:noFill/>
            <a:ln>
              <a:noFill/>
            </a:ln>
          </p:spPr>
          <p:txBody>
            <a:bodyPr spcFirstLastPara="1" wrap="square" lIns="76625" tIns="76625" rIns="76625" bIns="766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Google Material Design: A comprehensive guide for designing digital interfaces, offering principles, guidelines, and resources for creating visually appealing and functional designs. </a:t>
              </a:r>
              <a:r>
                <a:rPr lang="en-US" sz="1500">
                  <a:solidFill>
                    <a:srgbClr val="4892DC"/>
                  </a:solidFill>
                  <a:latin typeface="Arial"/>
                  <a:ea typeface="Arial"/>
                  <a:cs typeface="Arial"/>
                  <a:sym typeface="Arial"/>
                </a:rPr>
                <a:t>(Reference link: material.io)</a:t>
              </a:r>
              <a:endParaRPr/>
            </a:p>
          </p:txBody>
        </p:sp>
        <p:sp>
          <p:nvSpPr>
            <p:cNvPr id="665" name="Google Shape;665;p36"/>
            <p:cNvSpPr/>
            <p:nvPr/>
          </p:nvSpPr>
          <p:spPr>
            <a:xfrm>
              <a:off x="0" y="1813624"/>
              <a:ext cx="10515600" cy="724089"/>
            </a:xfrm>
            <a:prstGeom prst="roundRect">
              <a:avLst>
                <a:gd name="adj" fmla="val 10000"/>
              </a:avLst>
            </a:prstGeom>
            <a:solidFill>
              <a:srgbClr val="C9CA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219037" y="1976544"/>
              <a:ext cx="398249" cy="398249"/>
            </a:xfrm>
            <a:prstGeom prst="rect">
              <a:avLst/>
            </a:prstGeom>
            <a:blipFill rotWithShape="1">
              <a:blip r:embed="rId6">
                <a:alphaModFix/>
              </a:blip>
              <a:stretch>
                <a:fillRect/>
              </a:stretch>
            </a:blip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836323" y="1813624"/>
              <a:ext cx="9679276" cy="7240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txBox="1"/>
            <p:nvPr/>
          </p:nvSpPr>
          <p:spPr>
            <a:xfrm>
              <a:off x="836323" y="1813624"/>
              <a:ext cx="9679276" cy="724089"/>
            </a:xfrm>
            <a:prstGeom prst="rect">
              <a:avLst/>
            </a:prstGeom>
            <a:noFill/>
            <a:ln>
              <a:noFill/>
            </a:ln>
          </p:spPr>
          <p:txBody>
            <a:bodyPr spcFirstLastPara="1" wrap="square" lIns="76625" tIns="76625" rIns="76625" bIns="766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Interaction Design Foundation: An online resource offering courses, articles, and books on various aspects of interaction design and user experience. </a:t>
              </a:r>
              <a:r>
                <a:rPr lang="en-US" sz="1500">
                  <a:solidFill>
                    <a:srgbClr val="4892DC"/>
                  </a:solidFill>
                  <a:latin typeface="Arial"/>
                  <a:ea typeface="Arial"/>
                  <a:cs typeface="Arial"/>
                  <a:sym typeface="Arial"/>
                </a:rPr>
                <a:t>(Reference link: www.interaction-design.org)</a:t>
              </a:r>
              <a:endParaRPr/>
            </a:p>
          </p:txBody>
        </p:sp>
        <p:sp>
          <p:nvSpPr>
            <p:cNvPr id="669" name="Google Shape;669;p36"/>
            <p:cNvSpPr/>
            <p:nvPr/>
          </p:nvSpPr>
          <p:spPr>
            <a:xfrm>
              <a:off x="0" y="2718736"/>
              <a:ext cx="10515600" cy="724089"/>
            </a:xfrm>
            <a:prstGeom prst="roundRect">
              <a:avLst>
                <a:gd name="adj" fmla="val 10000"/>
              </a:avLst>
            </a:prstGeom>
            <a:solidFill>
              <a:srgbClr val="C9CA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219037" y="2881656"/>
              <a:ext cx="398249" cy="398249"/>
            </a:xfrm>
            <a:prstGeom prst="rect">
              <a:avLst/>
            </a:prstGeom>
            <a:blipFill rotWithShape="1">
              <a:blip r:embed="rId7">
                <a:alphaModFix/>
              </a:blip>
              <a:stretch>
                <a:fillRect/>
              </a:stretch>
            </a:blip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836323" y="2718736"/>
              <a:ext cx="9679276" cy="7240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txBox="1"/>
            <p:nvPr/>
          </p:nvSpPr>
          <p:spPr>
            <a:xfrm>
              <a:off x="836323" y="2718736"/>
              <a:ext cx="9679276" cy="724089"/>
            </a:xfrm>
            <a:prstGeom prst="rect">
              <a:avLst/>
            </a:prstGeom>
            <a:noFill/>
            <a:ln>
              <a:noFill/>
            </a:ln>
          </p:spPr>
          <p:txBody>
            <a:bodyPr spcFirstLastPara="1" wrap="square" lIns="76625" tIns="76625" rIns="76625" bIns="766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Smashing Magazine: A popular web design and development publication, featuring articles, tutorials, and case studies on UX/UI design, front-end development, and web standards. </a:t>
              </a:r>
              <a:r>
                <a:rPr lang="en-US" sz="1500">
                  <a:solidFill>
                    <a:srgbClr val="4892DC"/>
                  </a:solidFill>
                  <a:latin typeface="Arial"/>
                  <a:ea typeface="Arial"/>
                  <a:cs typeface="Arial"/>
                  <a:sym typeface="Arial"/>
                </a:rPr>
                <a:t>(Reference link: www.smashingmagazine.com)</a:t>
              </a:r>
              <a:endParaRPr/>
            </a:p>
          </p:txBody>
        </p:sp>
        <p:sp>
          <p:nvSpPr>
            <p:cNvPr id="673" name="Google Shape;673;p36"/>
            <p:cNvSpPr/>
            <p:nvPr/>
          </p:nvSpPr>
          <p:spPr>
            <a:xfrm>
              <a:off x="0" y="3623848"/>
              <a:ext cx="10515600" cy="724089"/>
            </a:xfrm>
            <a:prstGeom prst="roundRect">
              <a:avLst>
                <a:gd name="adj" fmla="val 10000"/>
              </a:avLst>
            </a:prstGeom>
            <a:solidFill>
              <a:srgbClr val="C9CA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19037" y="3786768"/>
              <a:ext cx="398249" cy="398249"/>
            </a:xfrm>
            <a:prstGeom prst="rect">
              <a:avLst/>
            </a:prstGeom>
            <a:blipFill rotWithShape="1">
              <a:blip r:embed="rId8">
                <a:alphaModFix/>
              </a:blip>
              <a:stretch>
                <a:fillRect/>
              </a:stretch>
            </a:blip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836323" y="3623848"/>
              <a:ext cx="9679276" cy="7240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txBox="1"/>
            <p:nvPr/>
          </p:nvSpPr>
          <p:spPr>
            <a:xfrm>
              <a:off x="836323" y="3623848"/>
              <a:ext cx="9679276" cy="724089"/>
            </a:xfrm>
            <a:prstGeom prst="rect">
              <a:avLst/>
            </a:prstGeom>
            <a:noFill/>
            <a:ln>
              <a:noFill/>
            </a:ln>
          </p:spPr>
          <p:txBody>
            <a:bodyPr spcFirstLastPara="1" wrap="square" lIns="76625" tIns="76625" rIns="76625" bIns="766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Myntra Blog: Insights and updates from Myntra's own blog, providing information on fashion trends, product launches, and user engagement strategies. </a:t>
              </a:r>
              <a:r>
                <a:rPr lang="en-US" sz="1500">
                  <a:solidFill>
                    <a:srgbClr val="4892DC"/>
                  </a:solidFill>
                  <a:latin typeface="Arial"/>
                  <a:ea typeface="Arial"/>
                  <a:cs typeface="Arial"/>
                  <a:sym typeface="Arial"/>
                </a:rPr>
                <a:t>(Reference link: blog.myntra.com)</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0"/>
        <p:cNvGrpSpPr/>
        <p:nvPr/>
      </p:nvGrpSpPr>
      <p:grpSpPr>
        <a:xfrm>
          <a:off x="0" y="0"/>
          <a:ext cx="0" cy="0"/>
          <a:chOff x="0" y="0"/>
          <a:chExt cx="0" cy="0"/>
        </a:xfrm>
      </p:grpSpPr>
      <p:sp>
        <p:nvSpPr>
          <p:cNvPr id="681" name="Google Shape;681;p37"/>
          <p:cNvSpPr/>
          <p:nvPr/>
        </p:nvSpPr>
        <p:spPr>
          <a:xfrm>
            <a:off x="1090246" y="3024553"/>
            <a:ext cx="10263554" cy="1758462"/>
          </a:xfrm>
          <a:prstGeom prst="roundRect">
            <a:avLst>
              <a:gd name="adj" fmla="val 16667"/>
            </a:avLst>
          </a:prstGeom>
          <a:solidFill>
            <a:schemeClr val="dk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2" name="Google Shape;682;p3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p37"/>
          <p:cNvSpPr/>
          <p:nvPr/>
        </p:nvSpPr>
        <p:spPr>
          <a:xfrm flipH="1">
            <a:off x="-1" y="-1"/>
            <a:ext cx="12191998" cy="1590742"/>
          </a:xfrm>
          <a:prstGeom prst="rect">
            <a:avLst/>
          </a:prstGeom>
          <a:gradFill>
            <a:gsLst>
              <a:gs pos="0">
                <a:srgbClr val="000000"/>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4" name="Google Shape;684;p37"/>
          <p:cNvSpPr/>
          <p:nvPr/>
        </p:nvSpPr>
        <p:spPr>
          <a:xfrm rot="10800000" flipH="1">
            <a:off x="-3" y="0"/>
            <a:ext cx="8115306" cy="1590742"/>
          </a:xfrm>
          <a:prstGeom prst="rect">
            <a:avLst/>
          </a:prstGeom>
          <a:gradFill>
            <a:gsLst>
              <a:gs pos="0">
                <a:srgbClr val="156082">
                  <a:alpha val="0"/>
                </a:srgbClr>
              </a:gs>
              <a:gs pos="20000">
                <a:srgbClr val="156082">
                  <a:alpha val="0"/>
                </a:srgbClr>
              </a:gs>
              <a:gs pos="100000">
                <a:srgbClr val="0A3041">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p37"/>
          <p:cNvSpPr/>
          <p:nvPr/>
        </p:nvSpPr>
        <p:spPr>
          <a:xfrm flipH="1">
            <a:off x="8115299" y="-1"/>
            <a:ext cx="4076698" cy="1590742"/>
          </a:xfrm>
          <a:prstGeom prst="rect">
            <a:avLst/>
          </a:prstGeom>
          <a:gradFill>
            <a:gsLst>
              <a:gs pos="0">
                <a:srgbClr val="156082">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p37"/>
          <p:cNvSpPr/>
          <p:nvPr/>
        </p:nvSpPr>
        <p:spPr>
          <a:xfrm>
            <a:off x="459350" y="-1"/>
            <a:ext cx="11732646" cy="1597433"/>
          </a:xfrm>
          <a:prstGeom prst="rect">
            <a:avLst/>
          </a:prstGeom>
          <a:gradFill>
            <a:gsLst>
              <a:gs pos="0">
                <a:srgbClr val="000000">
                  <a:alpha val="0"/>
                </a:srgbClr>
              </a:gs>
              <a:gs pos="50000">
                <a:srgbClr val="000000">
                  <a:alpha val="0"/>
                </a:srgbClr>
              </a:gs>
              <a:gs pos="99000">
                <a:srgbClr val="0A3041">
                  <a:alpha val="51764"/>
                </a:srgbClr>
              </a:gs>
              <a:gs pos="100000">
                <a:srgbClr val="0A3041">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p37"/>
          <p:cNvSpPr txBox="1">
            <a:spLocks noGrp="1"/>
          </p:cNvSpPr>
          <p:nvPr>
            <p:ph type="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DEMONSTRATION OF REDESIGN</a:t>
            </a:r>
            <a:endParaRPr/>
          </a:p>
        </p:txBody>
      </p:sp>
      <p:grpSp>
        <p:nvGrpSpPr>
          <p:cNvPr id="688" name="Google Shape;688;p37"/>
          <p:cNvGrpSpPr/>
          <p:nvPr/>
        </p:nvGrpSpPr>
        <p:grpSpPr>
          <a:xfrm>
            <a:off x="838200" y="2741624"/>
            <a:ext cx="10697308" cy="3237145"/>
            <a:chOff x="0" y="1488294"/>
            <a:chExt cx="10515600" cy="1374750"/>
          </a:xfrm>
        </p:grpSpPr>
        <p:sp>
          <p:nvSpPr>
            <p:cNvPr id="689" name="Google Shape;689;p37"/>
            <p:cNvSpPr/>
            <p:nvPr/>
          </p:nvSpPr>
          <p:spPr>
            <a:xfrm>
              <a:off x="0" y="1488294"/>
              <a:ext cx="10515600" cy="1374750"/>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0" name="Google Shape;690;p37"/>
            <p:cNvSpPr txBox="1"/>
            <p:nvPr/>
          </p:nvSpPr>
          <p:spPr>
            <a:xfrm>
              <a:off x="63382" y="1647283"/>
              <a:ext cx="10388836" cy="1056772"/>
            </a:xfrm>
            <a:prstGeom prst="rect">
              <a:avLst/>
            </a:prstGeom>
            <a:solidFill>
              <a:schemeClr val="dk1"/>
            </a:solidFill>
            <a:ln w="19050" cap="flat" cmpd="sng">
              <a:solidFill>
                <a:schemeClr val="dk1"/>
              </a:solidFill>
              <a:prstDash val="solid"/>
              <a:miter lim="800000"/>
              <a:headEnd type="none" w="sm" len="sm"/>
              <a:tailEnd type="none" w="sm" len="sm"/>
            </a:ln>
          </p:spPr>
          <p:txBody>
            <a:bodyPr spcFirstLastPara="1" wrap="square" lIns="95250" tIns="95250" rIns="95250" bIns="95250" anchor="ctr" anchorCtr="0">
              <a:noAutofit/>
            </a:bodyPr>
            <a:lstStyle/>
            <a:p>
              <a:pPr marL="0" marR="0" lvl="0" indent="0" algn="l" rtl="0">
                <a:spcBef>
                  <a:spcPts val="0"/>
                </a:spcBef>
                <a:spcAft>
                  <a:spcPts val="0"/>
                </a:spcAft>
                <a:buNone/>
              </a:pPr>
              <a:endParaRPr sz="2800" b="1">
                <a:solidFill>
                  <a:schemeClr val="lt1"/>
                </a:solidFill>
                <a:latin typeface="Arial"/>
                <a:ea typeface="Arial"/>
                <a:cs typeface="Arial"/>
                <a:sym typeface="Arial"/>
              </a:endParaRPr>
            </a:p>
            <a:p>
              <a:pPr marL="0" marR="0" lvl="0" indent="0" algn="ctr" rtl="0">
                <a:spcBef>
                  <a:spcPts val="0"/>
                </a:spcBef>
                <a:spcAft>
                  <a:spcPts val="0"/>
                </a:spcAft>
                <a:buNone/>
              </a:pPr>
              <a:r>
                <a:rPr lang="en-US" sz="2800" b="1">
                  <a:solidFill>
                    <a:schemeClr val="lt1"/>
                  </a:solidFill>
                  <a:latin typeface="Arial"/>
                  <a:ea typeface="Arial"/>
                  <a:cs typeface="Arial"/>
                  <a:sym typeface="Arial"/>
                </a:rPr>
                <a:t>Figma Prototype Link </a:t>
              </a:r>
              <a:endParaRPr/>
            </a:p>
            <a:p>
              <a:pPr marL="0" marR="0" lvl="0" indent="0" algn="l" rtl="0">
                <a:spcBef>
                  <a:spcPts val="0"/>
                </a:spcBef>
                <a:spcAft>
                  <a:spcPts val="0"/>
                </a:spcAft>
                <a:buNone/>
              </a:pPr>
              <a:r>
                <a:rPr lang="en-US" sz="2800">
                  <a:solidFill>
                    <a:schemeClr val="lt1"/>
                  </a:solidFill>
                  <a:latin typeface="Arial"/>
                  <a:ea typeface="Arial"/>
                  <a:cs typeface="Arial"/>
                  <a:sym typeface="Arial"/>
                </a:rPr>
                <a:t> </a:t>
              </a:r>
              <a:r>
                <a:rPr lang="en-US" sz="2800" u="sng">
                  <a:solidFill>
                    <a:schemeClr val="hlink"/>
                  </a:solidFill>
                  <a:latin typeface="Arial"/>
                  <a:ea typeface="Arial"/>
                  <a:cs typeface="Arial"/>
                  <a:sym typeface="Arial"/>
                  <a:hlinkClick r:id="rId3"/>
                </a:rPr>
                <a:t>https://www.figma.com/file/6jCA6R9FJL98lvCSAX07yS/Myntra?type=design&amp;node-id=0-1&amp;mode=design&amp;t=1VE7gRXi5evK7sCy-0\</a:t>
              </a:r>
              <a:endParaRPr sz="2800">
                <a:solidFill>
                  <a:srgbClr val="4892DC"/>
                </a:solidFill>
                <a:latin typeface="Arial"/>
                <a:ea typeface="Arial"/>
                <a:cs typeface="Arial"/>
                <a:sym typeface="Arial"/>
              </a:endParaRPr>
            </a:p>
            <a:p>
              <a:pPr marL="0" marR="0" lvl="0" indent="0" algn="l" rtl="0">
                <a:spcBef>
                  <a:spcPts val="0"/>
                </a:spcBef>
                <a:spcAft>
                  <a:spcPts val="0"/>
                </a:spcAft>
                <a:buNone/>
              </a:pPr>
              <a:endParaRPr sz="2800">
                <a:solidFill>
                  <a:srgbClr val="4892DC"/>
                </a:solidFill>
                <a:latin typeface="Arial"/>
                <a:ea typeface="Arial"/>
                <a:cs typeface="Arial"/>
                <a:sym typeface="Arial"/>
              </a:endParaRPr>
            </a:p>
            <a:p>
              <a:pPr marL="0" marR="0" lvl="0" indent="0" algn="l" rtl="0">
                <a:spcBef>
                  <a:spcPts val="0"/>
                </a:spcBef>
                <a:spcAft>
                  <a:spcPts val="0"/>
                </a:spcAft>
                <a:buNone/>
              </a:pPr>
              <a:endParaRPr sz="2800">
                <a:solidFill>
                  <a:srgbClr val="4892DC"/>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4"/>
        <p:cNvGrpSpPr/>
        <p:nvPr/>
      </p:nvGrpSpPr>
      <p:grpSpPr>
        <a:xfrm>
          <a:off x="0" y="0"/>
          <a:ext cx="0" cy="0"/>
          <a:chOff x="0" y="0"/>
          <a:chExt cx="0" cy="0"/>
        </a:xfrm>
      </p:grpSpPr>
      <p:sp>
        <p:nvSpPr>
          <p:cNvPr id="695" name="Google Shape;695;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6" name="Google Shape;696;p38"/>
          <p:cNvSpPr/>
          <p:nvPr/>
        </p:nvSpPr>
        <p:spPr>
          <a:xfrm>
            <a:off x="4038600" y="0"/>
            <a:ext cx="8157458" cy="6858000"/>
          </a:xfrm>
          <a:prstGeom prst="rect">
            <a:avLst/>
          </a:prstGeom>
          <a:gradFill>
            <a:gsLst>
              <a:gs pos="0">
                <a:schemeClr val="accent1"/>
              </a:gs>
              <a:gs pos="2000">
                <a:schemeClr val="accent1"/>
              </a:gs>
              <a:gs pos="78000">
                <a:srgbClr val="0A3041"/>
              </a:gs>
              <a:gs pos="100000">
                <a:srgbClr val="000000">
                  <a:alpha val="84705"/>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7" name="Google Shape;697;p38"/>
          <p:cNvSpPr/>
          <p:nvPr/>
        </p:nvSpPr>
        <p:spPr>
          <a:xfrm flipH="1">
            <a:off x="4034537" y="1839884"/>
            <a:ext cx="8157460" cy="5017687"/>
          </a:xfrm>
          <a:prstGeom prst="rect">
            <a:avLst/>
          </a:prstGeom>
          <a:gradFill>
            <a:gsLst>
              <a:gs pos="0">
                <a:srgbClr val="43AFE2">
                  <a:alpha val="29803"/>
                </a:srgbClr>
              </a:gs>
              <a:gs pos="100000">
                <a:srgbClr val="000000">
                  <a:alpha val="43921"/>
                </a:srgbClr>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8" name="Google Shape;698;p38"/>
          <p:cNvSpPr/>
          <p:nvPr/>
        </p:nvSpPr>
        <p:spPr>
          <a:xfrm rot="5400000" flipH="1">
            <a:off x="4063179" y="-33131"/>
            <a:ext cx="6857999" cy="6923403"/>
          </a:xfrm>
          <a:prstGeom prst="rect">
            <a:avLst/>
          </a:prstGeom>
          <a:gradFill>
            <a:gsLst>
              <a:gs pos="0">
                <a:srgbClr val="43AFE2">
                  <a:alpha val="0"/>
                </a:srgbClr>
              </a:gs>
              <a:gs pos="56000">
                <a:srgbClr val="43AFE2">
                  <a:alpha val="0"/>
                </a:srgbClr>
              </a:gs>
              <a:gs pos="100000">
                <a:schemeClr val="accent1"/>
              </a:gs>
            </a:gsLst>
            <a:lin ang="6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99" name="Google Shape;699;p38" descr="150 Appreciation Thank You Message For Your Support Systems"/>
          <p:cNvPicPr preferRelativeResize="0">
            <a:picLocks noGrp="1"/>
          </p:cNvPicPr>
          <p:nvPr>
            <p:ph type="body" idx="1"/>
          </p:nvPr>
        </p:nvPicPr>
        <p:blipFill rotWithShape="1">
          <a:blip r:embed="rId3">
            <a:alphaModFix/>
          </a:blip>
          <a:srcRect l="426" r="2" b="2"/>
          <a:stretch/>
        </p:blipFill>
        <p:spPr>
          <a:xfrm>
            <a:off x="835357" y="457200"/>
            <a:ext cx="10521286" cy="594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
        <p:cNvGrpSpPr/>
        <p:nvPr/>
      </p:nvGrpSpPr>
      <p:grpSpPr>
        <a:xfrm>
          <a:off x="0" y="0"/>
          <a:ext cx="0" cy="0"/>
          <a:chOff x="0" y="0"/>
          <a:chExt cx="0" cy="0"/>
        </a:xfrm>
      </p:grpSpPr>
      <p:sp>
        <p:nvSpPr>
          <p:cNvPr id="137" name="Google Shape;137;p17"/>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8" name="Google Shape;138;p17" descr="A blurry image of a blue and green background&#10;&#10;Description automatically generated"/>
          <p:cNvPicPr preferRelativeResize="0"/>
          <p:nvPr/>
        </p:nvPicPr>
        <p:blipFill rotWithShape="1">
          <a:blip r:embed="rId3">
            <a:alphaModFix amt="35000"/>
          </a:blip>
          <a:srcRect t="5850" b="9563"/>
          <a:stretch/>
        </p:blipFill>
        <p:spPr>
          <a:xfrm>
            <a:off x="20" y="10"/>
            <a:ext cx="12191980" cy="6857990"/>
          </a:xfrm>
          <a:prstGeom prst="rect">
            <a:avLst/>
          </a:prstGeom>
          <a:noFill/>
          <a:ln>
            <a:noFill/>
          </a:ln>
        </p:spPr>
      </p:pic>
      <p:sp>
        <p:nvSpPr>
          <p:cNvPr id="139" name="Google Shape;13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Play"/>
              <a:buNone/>
            </a:pPr>
            <a:r>
              <a:rPr lang="en-US" b="1">
                <a:solidFill>
                  <a:srgbClr val="FFFFFF"/>
                </a:solidFill>
              </a:rPr>
              <a:t>INTRODUCTION TO MYNTRA</a:t>
            </a:r>
            <a:endParaRPr/>
          </a:p>
        </p:txBody>
      </p:sp>
      <p:grpSp>
        <p:nvGrpSpPr>
          <p:cNvPr id="140" name="Google Shape;140;p17"/>
          <p:cNvGrpSpPr/>
          <p:nvPr/>
        </p:nvGrpSpPr>
        <p:grpSpPr>
          <a:xfrm>
            <a:off x="838200" y="1825625"/>
            <a:ext cx="10515599" cy="4351337"/>
            <a:chOff x="0" y="0"/>
            <a:chExt cx="10515599" cy="4351337"/>
          </a:xfrm>
        </p:grpSpPr>
        <p:sp>
          <p:nvSpPr>
            <p:cNvPr id="141" name="Google Shape;141;p17"/>
            <p:cNvSpPr/>
            <p:nvPr/>
          </p:nvSpPr>
          <p:spPr>
            <a:xfrm>
              <a:off x="0" y="0"/>
              <a:ext cx="8097012" cy="783240"/>
            </a:xfrm>
            <a:prstGeom prst="roundRect">
              <a:avLst>
                <a:gd name="adj" fmla="val 10000"/>
              </a:avLst>
            </a:prstGeom>
            <a:gradFill>
              <a:gsLst>
                <a:gs pos="0">
                  <a:srgbClr val="EC8154"/>
                </a:gs>
                <a:gs pos="50000">
                  <a:srgbClr val="F16E27"/>
                </a:gs>
                <a:gs pos="100000">
                  <a:srgbClr val="DF5D1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txBox="1"/>
            <p:nvPr/>
          </p:nvSpPr>
          <p:spPr>
            <a:xfrm>
              <a:off x="22940" y="22940"/>
              <a:ext cx="7160195" cy="73736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About: Redesigning Myntra's digital shopping platform to enhance user experience and satisfaction, addressing usability issues and improving navigation for a seamless shopping journey.</a:t>
              </a:r>
              <a:endParaRPr/>
            </a:p>
          </p:txBody>
        </p:sp>
        <p:sp>
          <p:nvSpPr>
            <p:cNvPr id="143" name="Google Shape;143;p17"/>
            <p:cNvSpPr/>
            <p:nvPr/>
          </p:nvSpPr>
          <p:spPr>
            <a:xfrm>
              <a:off x="604646" y="892024"/>
              <a:ext cx="8097012" cy="783240"/>
            </a:xfrm>
            <a:prstGeom prst="roundRect">
              <a:avLst>
                <a:gd name="adj" fmla="val 10000"/>
              </a:avLst>
            </a:prstGeom>
            <a:gradFill>
              <a:gsLst>
                <a:gs pos="0">
                  <a:srgbClr val="497D4C"/>
                </a:gs>
                <a:gs pos="50000">
                  <a:srgbClr val="116F1D"/>
                </a:gs>
                <a:gs pos="100000">
                  <a:srgbClr val="0B6417"/>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txBox="1"/>
            <p:nvPr/>
          </p:nvSpPr>
          <p:spPr>
            <a:xfrm>
              <a:off x="627586" y="914964"/>
              <a:ext cx="6937378" cy="73736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Project Type: An academic endeavor aimed at applying theoretical knowledge in UX design, utilizing Figma for prototyping and iteration to gain practical experience in interface design.</a:t>
              </a:r>
              <a:endParaRPr/>
            </a:p>
          </p:txBody>
        </p:sp>
        <p:sp>
          <p:nvSpPr>
            <p:cNvPr id="145" name="Google Shape;145;p17"/>
            <p:cNvSpPr/>
            <p:nvPr/>
          </p:nvSpPr>
          <p:spPr>
            <a:xfrm>
              <a:off x="1209293" y="1784048"/>
              <a:ext cx="8097012" cy="783240"/>
            </a:xfrm>
            <a:prstGeom prst="roundRect">
              <a:avLst>
                <a:gd name="adj" fmla="val 10000"/>
              </a:avLst>
            </a:prstGeom>
            <a:gradFill>
              <a:gsLst>
                <a:gs pos="0">
                  <a:srgbClr val="47A9DE"/>
                </a:gs>
                <a:gs pos="50000">
                  <a:srgbClr val="00A2DF"/>
                </a:gs>
                <a:gs pos="100000">
                  <a:srgbClr val="0093CC"/>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txBox="1"/>
            <p:nvPr/>
          </p:nvSpPr>
          <p:spPr>
            <a:xfrm>
              <a:off x="1232233" y="1806988"/>
              <a:ext cx="6937378" cy="73736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Tools Used: Leveraging Figma as the primary collaborative interface design tool for prototyping, enabling real-time collaboration and seamless iteration among team members.</a:t>
              </a:r>
              <a:endParaRPr/>
            </a:p>
          </p:txBody>
        </p:sp>
        <p:sp>
          <p:nvSpPr>
            <p:cNvPr id="147" name="Google Shape;147;p17"/>
            <p:cNvSpPr/>
            <p:nvPr/>
          </p:nvSpPr>
          <p:spPr>
            <a:xfrm>
              <a:off x="1813940" y="2676072"/>
              <a:ext cx="8097012" cy="783240"/>
            </a:xfrm>
            <a:prstGeom prst="roundRect">
              <a:avLst>
                <a:gd name="adj" fmla="val 10000"/>
              </a:avLst>
            </a:prstGeom>
            <a:gradFill>
              <a:gsLst>
                <a:gs pos="0">
                  <a:srgbClr val="AB4E9D"/>
                </a:gs>
                <a:gs pos="50000">
                  <a:srgbClr val="A62094"/>
                </a:gs>
                <a:gs pos="100000">
                  <a:srgbClr val="961886"/>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p:nvPr/>
          </p:nvSpPr>
          <p:spPr>
            <a:xfrm>
              <a:off x="1836880" y="2699012"/>
              <a:ext cx="6937378" cy="73736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Duration: Spanning a Month, the project involved comprehensive stages from research to designing prototype, allowing thorough exploration of user needs and iterative design refinement.</a:t>
              </a:r>
              <a:endParaRPr/>
            </a:p>
          </p:txBody>
        </p:sp>
        <p:sp>
          <p:nvSpPr>
            <p:cNvPr id="149" name="Google Shape;149;p17"/>
            <p:cNvSpPr/>
            <p:nvPr/>
          </p:nvSpPr>
          <p:spPr>
            <a:xfrm>
              <a:off x="2418587" y="3568097"/>
              <a:ext cx="8097012" cy="783240"/>
            </a:xfrm>
            <a:prstGeom prst="roundRect">
              <a:avLst>
                <a:gd name="adj" fmla="val 10000"/>
              </a:avLst>
            </a:prstGeom>
            <a:gradFill>
              <a:gsLst>
                <a:gs pos="0">
                  <a:srgbClr val="65B150"/>
                </a:gs>
                <a:gs pos="50000">
                  <a:srgbClr val="4AAC24"/>
                </a:gs>
                <a:gs pos="100000">
                  <a:srgbClr val="3F9D1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txBox="1"/>
            <p:nvPr/>
          </p:nvSpPr>
          <p:spPr>
            <a:xfrm>
              <a:off x="2441527" y="3591037"/>
              <a:ext cx="6937378" cy="73736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Responsibilities: Conducting qualitative and quantitative user research, creating personas to guide design decisions, crafting wireframes and prototypes in Figma, iteratively refining designs, and collaborating with team members to ensure alignment with project objectives.</a:t>
              </a:r>
              <a:endParaRPr/>
            </a:p>
          </p:txBody>
        </p:sp>
        <p:sp>
          <p:nvSpPr>
            <p:cNvPr id="151" name="Google Shape;151;p17"/>
            <p:cNvSpPr/>
            <p:nvPr/>
          </p:nvSpPr>
          <p:spPr>
            <a:xfrm>
              <a:off x="7587905" y="572200"/>
              <a:ext cx="509106" cy="509106"/>
            </a:xfrm>
            <a:prstGeom prst="downArrow">
              <a:avLst>
                <a:gd name="adj1" fmla="val 55000"/>
                <a:gd name="adj2" fmla="val 45000"/>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7702454" y="572200"/>
              <a:ext cx="280008" cy="383102"/>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b="0" i="0" u="none" strike="noStrike" cap="none">
                <a:solidFill>
                  <a:schemeClr val="lt1"/>
                </a:solidFill>
                <a:latin typeface="Arial"/>
                <a:ea typeface="Arial"/>
                <a:cs typeface="Arial"/>
                <a:sym typeface="Arial"/>
              </a:endParaRPr>
            </a:p>
          </p:txBody>
        </p:sp>
        <p:sp>
          <p:nvSpPr>
            <p:cNvPr id="153" name="Google Shape;153;p17"/>
            <p:cNvSpPr/>
            <p:nvPr/>
          </p:nvSpPr>
          <p:spPr>
            <a:xfrm>
              <a:off x="8192552" y="1464225"/>
              <a:ext cx="509106" cy="509106"/>
            </a:xfrm>
            <a:prstGeom prst="downArrow">
              <a:avLst>
                <a:gd name="adj1" fmla="val 55000"/>
                <a:gd name="adj2" fmla="val 45000"/>
              </a:avLst>
            </a:prstGeom>
            <a:solidFill>
              <a:srgbClr val="CBD3CB">
                <a:alpha val="89803"/>
              </a:srgbClr>
            </a:solidFill>
            <a:ln w="12700" cap="flat" cmpd="sng">
              <a:solidFill>
                <a:srgbClr val="CBD3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txBox="1"/>
            <p:nvPr/>
          </p:nvSpPr>
          <p:spPr>
            <a:xfrm>
              <a:off x="8307101" y="1464225"/>
              <a:ext cx="280008" cy="383102"/>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b="0" i="0" u="none" strike="noStrike" cap="none">
                <a:solidFill>
                  <a:schemeClr val="lt1"/>
                </a:solidFill>
                <a:latin typeface="Arial"/>
                <a:ea typeface="Arial"/>
                <a:cs typeface="Arial"/>
                <a:sym typeface="Arial"/>
              </a:endParaRPr>
            </a:p>
          </p:txBody>
        </p:sp>
        <p:sp>
          <p:nvSpPr>
            <p:cNvPr id="155" name="Google Shape;155;p17"/>
            <p:cNvSpPr/>
            <p:nvPr/>
          </p:nvSpPr>
          <p:spPr>
            <a:xfrm>
              <a:off x="8797199" y="2343195"/>
              <a:ext cx="509106" cy="509106"/>
            </a:xfrm>
            <a:prstGeom prst="downArrow">
              <a:avLst>
                <a:gd name="adj1" fmla="val 55000"/>
                <a:gd name="adj2" fmla="val 45000"/>
              </a:avLst>
            </a:prstGeom>
            <a:solidFill>
              <a:srgbClr val="CADEEF">
                <a:alpha val="89803"/>
              </a:srgbClr>
            </a:solidFill>
            <a:ln w="12700" cap="flat" cmpd="sng">
              <a:solidFill>
                <a:srgbClr val="CA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txBox="1"/>
            <p:nvPr/>
          </p:nvSpPr>
          <p:spPr>
            <a:xfrm>
              <a:off x="8911748" y="2343195"/>
              <a:ext cx="280008" cy="383102"/>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b="0" i="0" u="none" strike="noStrike" cap="none">
                <a:solidFill>
                  <a:schemeClr val="lt1"/>
                </a:solidFill>
                <a:latin typeface="Arial"/>
                <a:ea typeface="Arial"/>
                <a:cs typeface="Arial"/>
                <a:sym typeface="Arial"/>
              </a:endParaRPr>
            </a:p>
          </p:txBody>
        </p:sp>
        <p:sp>
          <p:nvSpPr>
            <p:cNvPr id="157" name="Google Shape;157;p17"/>
            <p:cNvSpPr/>
            <p:nvPr/>
          </p:nvSpPr>
          <p:spPr>
            <a:xfrm>
              <a:off x="9401846" y="3243922"/>
              <a:ext cx="509106" cy="509106"/>
            </a:xfrm>
            <a:prstGeom prst="downArrow">
              <a:avLst>
                <a:gd name="adj1" fmla="val 55000"/>
                <a:gd name="adj2" fmla="val 45000"/>
              </a:avLst>
            </a:prstGeom>
            <a:solidFill>
              <a:srgbClr val="DFCADB">
                <a:alpha val="89803"/>
              </a:srgbClr>
            </a:solidFill>
            <a:ln w="12700" cap="flat" cmpd="sng">
              <a:solidFill>
                <a:srgbClr val="DFCAD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txBox="1"/>
            <p:nvPr/>
          </p:nvSpPr>
          <p:spPr>
            <a:xfrm>
              <a:off x="9516395" y="3243922"/>
              <a:ext cx="280008" cy="383102"/>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b="0" i="0" u="none" strike="noStrike" cap="none">
                <a:solidFill>
                  <a:schemeClr val="lt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EFE6EEA-723A-3B1A-0F7D-F3EF137C5A91}"/>
              </a:ext>
            </a:extLst>
          </p:cNvPr>
          <p:cNvGraphicFramePr>
            <a:graphicFrameLocks noChangeAspect="1"/>
          </p:cNvGraphicFramePr>
          <p:nvPr>
            <p:custDataLst>
              <p:tags r:id="rId1"/>
            </p:custDataLst>
            <p:extLst>
              <p:ext uri="{D42A27DB-BD31-4B8C-83A1-F6EECF244321}">
                <p14:modId xmlns:p14="http://schemas.microsoft.com/office/powerpoint/2010/main" val="12056885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63" name="Google Shape;163;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 name="Google Shape;164;p18" descr="Abstract blurred background of department store"/>
          <p:cNvPicPr preferRelativeResize="0"/>
          <p:nvPr/>
        </p:nvPicPr>
        <p:blipFill rotWithShape="1">
          <a:blip r:embed="rId6">
            <a:alphaModFix/>
          </a:blip>
          <a:srcRect l="14411" r="26323" b="-1"/>
          <a:stretch/>
        </p:blipFill>
        <p:spPr>
          <a:xfrm>
            <a:off x="6103027" y="10"/>
            <a:ext cx="6088971" cy="6857990"/>
          </a:xfrm>
          <a:prstGeom prst="rect">
            <a:avLst/>
          </a:prstGeom>
          <a:noFill/>
          <a:ln>
            <a:noFill/>
          </a:ln>
        </p:spPr>
      </p:pic>
      <p:sp>
        <p:nvSpPr>
          <p:cNvPr id="165" name="Google Shape;165;p18"/>
          <p:cNvSpPr/>
          <p:nvPr/>
        </p:nvSpPr>
        <p:spPr>
          <a:xfrm>
            <a:off x="0" y="0"/>
            <a:ext cx="6103025" cy="6858000"/>
          </a:xfrm>
          <a:prstGeom prst="rect">
            <a:avLst/>
          </a:prstGeom>
          <a:solidFill>
            <a:schemeClr val="lt1"/>
          </a:solidFill>
          <a:ln>
            <a:noFill/>
          </a:ln>
          <a:effectLst>
            <a:outerShdw blurRad="889000" dist="406400" dir="21540000" sx="90000" sy="9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6" name="Google Shape;166;p18"/>
          <p:cNvSpPr/>
          <p:nvPr/>
        </p:nvSpPr>
        <p:spPr>
          <a:xfrm>
            <a:off x="0" y="0"/>
            <a:ext cx="6103025" cy="2285995"/>
          </a:xfrm>
          <a:prstGeom prst="rect">
            <a:avLst/>
          </a:prstGeom>
          <a:solidFill>
            <a:schemeClr val="lt1"/>
          </a:solidFill>
          <a:ln>
            <a:noFill/>
          </a:ln>
          <a:effectLst>
            <a:outerShdw blurRad="254000" dist="127000" dir="5460000" sx="92000" sy="92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18"/>
          <p:cNvSpPr txBox="1">
            <a:spLocks noGrp="1"/>
          </p:cNvSpPr>
          <p:nvPr>
            <p:ph type="body" idx="1"/>
          </p:nvPr>
        </p:nvSpPr>
        <p:spPr>
          <a:xfrm>
            <a:off x="721634" y="2761836"/>
            <a:ext cx="4659756" cy="3374137"/>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1600"/>
              <a:buNone/>
            </a:pPr>
            <a:r>
              <a:rPr lang="en-US" sz="1600" b="1"/>
              <a:t>Problem Statement:</a:t>
            </a:r>
            <a:endParaRPr/>
          </a:p>
          <a:p>
            <a:pPr marL="228600" lvl="0" indent="-228600" algn="l" rtl="0">
              <a:lnSpc>
                <a:spcPct val="90000"/>
              </a:lnSpc>
              <a:spcBef>
                <a:spcPts val="1000"/>
              </a:spcBef>
              <a:spcAft>
                <a:spcPts val="0"/>
              </a:spcAft>
              <a:buClr>
                <a:schemeClr val="dk1"/>
              </a:buClr>
              <a:buSzPts val="1600"/>
              <a:buChar char="•"/>
            </a:pPr>
            <a:r>
              <a:rPr lang="en-US" sz="1600"/>
              <a:t>Myntra's current digital shopping platform faces usability challenges, including complex navigation and limited personalization options, leading to user frustration and decreased engagement.</a:t>
            </a:r>
            <a:endParaRPr/>
          </a:p>
          <a:p>
            <a:pPr marL="228600" lvl="0" indent="-127000" algn="l" rtl="0">
              <a:lnSpc>
                <a:spcPct val="90000"/>
              </a:lnSpc>
              <a:spcBef>
                <a:spcPts val="10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1600"/>
              <a:buNone/>
            </a:pPr>
            <a:r>
              <a:rPr lang="en-US" sz="1600" b="1"/>
              <a:t>Solution:</a:t>
            </a:r>
            <a:endParaRPr/>
          </a:p>
          <a:p>
            <a:pPr marL="228600" lvl="0" indent="-228600" algn="l" rtl="0">
              <a:lnSpc>
                <a:spcPct val="90000"/>
              </a:lnSpc>
              <a:spcBef>
                <a:spcPts val="1000"/>
              </a:spcBef>
              <a:spcAft>
                <a:spcPts val="0"/>
              </a:spcAft>
              <a:buClr>
                <a:schemeClr val="dk1"/>
              </a:buClr>
              <a:buSzPts val="1600"/>
              <a:buChar char="•"/>
            </a:pPr>
            <a:r>
              <a:rPr lang="en-US" sz="1600"/>
              <a:t>Redesigning Myntra's platform to streamline navigation, enhance personalization features, and optimize the overall shopping experience, ultimately improving user satisfaction and increasing engagement.</a:t>
            </a:r>
            <a:endParaRPr/>
          </a:p>
        </p:txBody>
      </p:sp>
      <p:sp>
        <p:nvSpPr>
          <p:cNvPr id="168" name="Google Shape;168;p18"/>
          <p:cNvSpPr/>
          <p:nvPr/>
        </p:nvSpPr>
        <p:spPr>
          <a:xfrm>
            <a:off x="-7025" y="0"/>
            <a:ext cx="6103025" cy="2285995"/>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 name="Google Shape;169;p18"/>
          <p:cNvSpPr txBox="1">
            <a:spLocks noGrp="1"/>
          </p:cNvSpPr>
          <p:nvPr>
            <p:ph type="title"/>
          </p:nvPr>
        </p:nvSpPr>
        <p:spPr>
          <a:xfrm>
            <a:off x="422032" y="410839"/>
            <a:ext cx="5276416" cy="162897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Play"/>
              <a:buNone/>
            </a:pPr>
            <a:r>
              <a:rPr lang="en-US" sz="4000" b="1">
                <a:solidFill>
                  <a:schemeClr val="lt1"/>
                </a:solidFill>
              </a:rPr>
              <a:t>PROBLEM STATEMENT &amp; SOLUTION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p19"/>
          <p:cNvSpPr/>
          <p:nvPr/>
        </p:nvSpPr>
        <p:spPr>
          <a:xfrm>
            <a:off x="0" y="0"/>
            <a:ext cx="4890596"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19"/>
          <p:cNvSpPr txBox="1">
            <a:spLocks noGrp="1"/>
          </p:cNvSpPr>
          <p:nvPr>
            <p:ph type="title"/>
          </p:nvPr>
        </p:nvSpPr>
        <p:spPr>
          <a:xfrm>
            <a:off x="323720" y="2704738"/>
            <a:ext cx="4335658" cy="142441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US" b="1">
                <a:solidFill>
                  <a:schemeClr val="lt1"/>
                </a:solidFill>
              </a:rPr>
              <a:t>DESIGN SYSTEM</a:t>
            </a:r>
            <a:endParaRPr/>
          </a:p>
        </p:txBody>
      </p:sp>
      <p:grpSp>
        <p:nvGrpSpPr>
          <p:cNvPr id="177" name="Google Shape;177;p19"/>
          <p:cNvGrpSpPr/>
          <p:nvPr/>
        </p:nvGrpSpPr>
        <p:grpSpPr>
          <a:xfrm>
            <a:off x="0" y="202912"/>
            <a:ext cx="1910252" cy="709660"/>
            <a:chOff x="2267504" y="2540250"/>
            <a:chExt cx="1990951" cy="739640"/>
          </a:xfrm>
        </p:grpSpPr>
        <p:sp>
          <p:nvSpPr>
            <p:cNvPr id="178" name="Google Shape;178;p19"/>
            <p:cNvSpPr/>
            <p:nvPr/>
          </p:nvSpPr>
          <p:spPr>
            <a:xfrm>
              <a:off x="2267504" y="2540250"/>
              <a:ext cx="1990951" cy="286230"/>
            </a:xfrm>
            <a:custGeom>
              <a:avLst/>
              <a:gdLst/>
              <a:ahLst/>
              <a:cxnLst/>
              <a:rect l="l" t="t" r="r" b="b"/>
              <a:pathLst>
                <a:path w="1990951" h="286230" extrusionOk="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19"/>
            <p:cNvSpPr/>
            <p:nvPr/>
          </p:nvSpPr>
          <p:spPr>
            <a:xfrm>
              <a:off x="2267504" y="2993660"/>
              <a:ext cx="1990951" cy="286230"/>
            </a:xfrm>
            <a:custGeom>
              <a:avLst/>
              <a:gdLst/>
              <a:ahLst/>
              <a:cxnLst/>
              <a:rect l="l" t="t" r="r" b="b"/>
              <a:pathLst>
                <a:path w="1990951" h="286230" extrusionOk="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0" name="Google Shape;180;p19"/>
          <p:cNvSpPr/>
          <p:nvPr/>
        </p:nvSpPr>
        <p:spPr>
          <a:xfrm>
            <a:off x="406260" y="4752208"/>
            <a:ext cx="365021" cy="365021"/>
          </a:xfrm>
          <a:prstGeom prst="ellipse">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19"/>
          <p:cNvSpPr/>
          <p:nvPr/>
        </p:nvSpPr>
        <p:spPr>
          <a:xfrm>
            <a:off x="406260" y="4752208"/>
            <a:ext cx="365021" cy="365021"/>
          </a:xfrm>
          <a:prstGeom prst="ellipse">
            <a:avLst/>
          </a:prstGeom>
          <a:solidFill>
            <a:schemeClr val="accent6">
              <a:alpha val="29803"/>
            </a:schemeClr>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2" name="Google Shape;182;p19"/>
          <p:cNvGrpSpPr/>
          <p:nvPr/>
        </p:nvGrpSpPr>
        <p:grpSpPr>
          <a:xfrm>
            <a:off x="4109667" y="5539935"/>
            <a:ext cx="975169" cy="975171"/>
            <a:chOff x="5829300" y="3162300"/>
            <a:chExt cx="532256" cy="532257"/>
          </a:xfrm>
        </p:grpSpPr>
        <p:sp>
          <p:nvSpPr>
            <p:cNvPr id="183" name="Google Shape;183;p19"/>
            <p:cNvSpPr/>
            <p:nvPr/>
          </p:nvSpPr>
          <p:spPr>
            <a:xfrm>
              <a:off x="5859208" y="3192208"/>
              <a:ext cx="112966" cy="112966"/>
            </a:xfrm>
            <a:custGeom>
              <a:avLst/>
              <a:gdLst/>
              <a:ahLst/>
              <a:cxnLst/>
              <a:rect l="l" t="t" r="r" b="b"/>
              <a:pathLst>
                <a:path w="112966" h="112966" extrusionOk="0">
                  <a:moveTo>
                    <a:pt x="112967" y="0"/>
                  </a:moveTo>
                  <a:lnTo>
                    <a:pt x="0" y="112967"/>
                  </a:lnTo>
                  <a:cubicBezTo>
                    <a:pt x="25356" y="64747"/>
                    <a:pt x="64747" y="25356"/>
                    <a:pt x="11296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19"/>
            <p:cNvSpPr/>
            <p:nvPr/>
          </p:nvSpPr>
          <p:spPr>
            <a:xfrm>
              <a:off x="5831205" y="3164205"/>
              <a:ext cx="230314" cy="230314"/>
            </a:xfrm>
            <a:custGeom>
              <a:avLst/>
              <a:gdLst/>
              <a:ahLst/>
              <a:cxnLst/>
              <a:rect l="l" t="t" r="r" b="b"/>
              <a:pathLst>
                <a:path w="230314" h="230314" extrusionOk="0">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19"/>
            <p:cNvSpPr/>
            <p:nvPr/>
          </p:nvSpPr>
          <p:spPr>
            <a:xfrm>
              <a:off x="5829300" y="3162300"/>
              <a:ext cx="294131" cy="294131"/>
            </a:xfrm>
            <a:custGeom>
              <a:avLst/>
              <a:gdLst/>
              <a:ahLst/>
              <a:cxnLst/>
              <a:rect l="l" t="t" r="r" b="b"/>
              <a:pathLst>
                <a:path w="294131" h="294131" extrusionOk="0">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19"/>
            <p:cNvSpPr/>
            <p:nvPr/>
          </p:nvSpPr>
          <p:spPr>
            <a:xfrm>
              <a:off x="5837205" y="3170110"/>
              <a:ext cx="337184" cy="337280"/>
            </a:xfrm>
            <a:custGeom>
              <a:avLst/>
              <a:gdLst/>
              <a:ahLst/>
              <a:cxnLst/>
              <a:rect l="l" t="t" r="r" b="b"/>
              <a:pathLst>
                <a:path w="337184" h="337280" extrusionOk="0">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19"/>
            <p:cNvSpPr/>
            <p:nvPr/>
          </p:nvSpPr>
          <p:spPr>
            <a:xfrm>
              <a:off x="5853207" y="3186207"/>
              <a:ext cx="364617" cy="364617"/>
            </a:xfrm>
            <a:custGeom>
              <a:avLst/>
              <a:gdLst/>
              <a:ahLst/>
              <a:cxnLst/>
              <a:rect l="l" t="t" r="r" b="b"/>
              <a:pathLst>
                <a:path w="364617" h="364617" extrusionOk="0">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19"/>
            <p:cNvSpPr/>
            <p:nvPr/>
          </p:nvSpPr>
          <p:spPr>
            <a:xfrm>
              <a:off x="5875305" y="3208305"/>
              <a:ext cx="380238" cy="380238"/>
            </a:xfrm>
            <a:custGeom>
              <a:avLst/>
              <a:gdLst/>
              <a:ahLst/>
              <a:cxnLst/>
              <a:rect l="l" t="t" r="r" b="b"/>
              <a:pathLst>
                <a:path w="380238" h="380238" extrusionOk="0">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19"/>
            <p:cNvSpPr/>
            <p:nvPr/>
          </p:nvSpPr>
          <p:spPr>
            <a:xfrm>
              <a:off x="5902832" y="3235832"/>
              <a:ext cx="385191" cy="385191"/>
            </a:xfrm>
            <a:custGeom>
              <a:avLst/>
              <a:gdLst/>
              <a:ahLst/>
              <a:cxnLst/>
              <a:rect l="l" t="t" r="r" b="b"/>
              <a:pathLst>
                <a:path w="385191" h="385191" extrusionOk="0">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19"/>
            <p:cNvSpPr/>
            <p:nvPr/>
          </p:nvSpPr>
          <p:spPr>
            <a:xfrm>
              <a:off x="5935789" y="3268313"/>
              <a:ext cx="379761" cy="380237"/>
            </a:xfrm>
            <a:custGeom>
              <a:avLst/>
              <a:gdLst/>
              <a:ahLst/>
              <a:cxnLst/>
              <a:rect l="l" t="t" r="r" b="b"/>
              <a:pathLst>
                <a:path w="379761" h="380237" extrusionOk="0">
                  <a:moveTo>
                    <a:pt x="372428" y="0"/>
                  </a:moveTo>
                  <a:cubicBezTo>
                    <a:pt x="374999" y="3239"/>
                    <a:pt x="377381" y="6572"/>
                    <a:pt x="379762" y="9525"/>
                  </a:cubicBezTo>
                  <a:lnTo>
                    <a:pt x="9525" y="380238"/>
                  </a:lnTo>
                  <a:cubicBezTo>
                    <a:pt x="6096" y="377857"/>
                    <a:pt x="2762" y="375476"/>
                    <a:pt x="0" y="3729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19"/>
            <p:cNvSpPr/>
            <p:nvPr/>
          </p:nvSpPr>
          <p:spPr>
            <a:xfrm>
              <a:off x="5972841" y="3305841"/>
              <a:ext cx="364807" cy="364807"/>
            </a:xfrm>
            <a:custGeom>
              <a:avLst/>
              <a:gdLst/>
              <a:ahLst/>
              <a:cxnLst/>
              <a:rect l="l" t="t" r="r" b="b"/>
              <a:pathLst>
                <a:path w="364807" h="364807" extrusionOk="0">
                  <a:moveTo>
                    <a:pt x="359188" y="0"/>
                  </a:moveTo>
                  <a:cubicBezTo>
                    <a:pt x="361188" y="3905"/>
                    <a:pt x="362998" y="7715"/>
                    <a:pt x="364808" y="11621"/>
                  </a:cubicBezTo>
                  <a:lnTo>
                    <a:pt x="11621" y="364808"/>
                  </a:lnTo>
                  <a:cubicBezTo>
                    <a:pt x="7715" y="362998"/>
                    <a:pt x="3905" y="361188"/>
                    <a:pt x="0" y="359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19"/>
            <p:cNvSpPr/>
            <p:nvPr/>
          </p:nvSpPr>
          <p:spPr>
            <a:xfrm>
              <a:off x="6016370" y="3349466"/>
              <a:ext cx="337280" cy="337280"/>
            </a:xfrm>
            <a:custGeom>
              <a:avLst/>
              <a:gdLst/>
              <a:ahLst/>
              <a:cxnLst/>
              <a:rect l="l" t="t" r="r" b="b"/>
              <a:pathLst>
                <a:path w="337280" h="337280" extrusionOk="0">
                  <a:moveTo>
                    <a:pt x="333470" y="0"/>
                  </a:moveTo>
                  <a:cubicBezTo>
                    <a:pt x="334899" y="4382"/>
                    <a:pt x="336137" y="8858"/>
                    <a:pt x="337280" y="13430"/>
                  </a:cubicBezTo>
                  <a:lnTo>
                    <a:pt x="13430" y="337280"/>
                  </a:lnTo>
                  <a:cubicBezTo>
                    <a:pt x="8858" y="336137"/>
                    <a:pt x="4382" y="334899"/>
                    <a:pt x="0" y="3334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19"/>
            <p:cNvSpPr/>
            <p:nvPr/>
          </p:nvSpPr>
          <p:spPr>
            <a:xfrm>
              <a:off x="6067329" y="3400425"/>
              <a:ext cx="294227" cy="294132"/>
            </a:xfrm>
            <a:custGeom>
              <a:avLst/>
              <a:gdLst/>
              <a:ahLst/>
              <a:cxnLst/>
              <a:rect l="l" t="t" r="r" b="b"/>
              <a:pathLst>
                <a:path w="294227" h="294132" extrusionOk="0">
                  <a:moveTo>
                    <a:pt x="292989" y="0"/>
                  </a:moveTo>
                  <a:cubicBezTo>
                    <a:pt x="293561" y="5334"/>
                    <a:pt x="293942" y="10668"/>
                    <a:pt x="294227" y="15907"/>
                  </a:cubicBezTo>
                  <a:lnTo>
                    <a:pt x="15907" y="294132"/>
                  </a:lnTo>
                  <a:cubicBezTo>
                    <a:pt x="10668" y="294132"/>
                    <a:pt x="5334" y="293465"/>
                    <a:pt x="0" y="2928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19"/>
            <p:cNvSpPr/>
            <p:nvPr/>
          </p:nvSpPr>
          <p:spPr>
            <a:xfrm>
              <a:off x="6129337" y="3462337"/>
              <a:ext cx="230314" cy="230314"/>
            </a:xfrm>
            <a:custGeom>
              <a:avLst/>
              <a:gdLst/>
              <a:ahLst/>
              <a:cxnLst/>
              <a:rect l="l" t="t" r="r" b="b"/>
              <a:pathLst>
                <a:path w="230314" h="230314" extrusionOk="0">
                  <a:moveTo>
                    <a:pt x="230315" y="0"/>
                  </a:moveTo>
                  <a:cubicBezTo>
                    <a:pt x="229457" y="6953"/>
                    <a:pt x="228314" y="13716"/>
                    <a:pt x="226886" y="20574"/>
                  </a:cubicBezTo>
                  <a:lnTo>
                    <a:pt x="20669" y="226790"/>
                  </a:lnTo>
                  <a:cubicBezTo>
                    <a:pt x="13811" y="228314"/>
                    <a:pt x="6953" y="229457"/>
                    <a:pt x="0" y="2303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19"/>
            <p:cNvSpPr/>
            <p:nvPr/>
          </p:nvSpPr>
          <p:spPr>
            <a:xfrm>
              <a:off x="6218682" y="3551682"/>
              <a:ext cx="112871" cy="112871"/>
            </a:xfrm>
            <a:custGeom>
              <a:avLst/>
              <a:gdLst/>
              <a:ahLst/>
              <a:cxnLst/>
              <a:rect l="l" t="t" r="r" b="b"/>
              <a:pathLst>
                <a:path w="112871" h="112871" extrusionOk="0">
                  <a:moveTo>
                    <a:pt x="112871" y="0"/>
                  </a:moveTo>
                  <a:cubicBezTo>
                    <a:pt x="87618" y="48239"/>
                    <a:pt x="48239" y="87618"/>
                    <a:pt x="0" y="112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6" name="Google Shape;196;p19"/>
          <p:cNvGrpSpPr/>
          <p:nvPr/>
        </p:nvGrpSpPr>
        <p:grpSpPr>
          <a:xfrm>
            <a:off x="5484139" y="482132"/>
            <a:ext cx="6301601" cy="5869623"/>
            <a:chOff x="0" y="4592"/>
            <a:chExt cx="6301601" cy="5869623"/>
          </a:xfrm>
        </p:grpSpPr>
        <p:sp>
          <p:nvSpPr>
            <p:cNvPr id="197" name="Google Shape;197;p19"/>
            <p:cNvSpPr/>
            <p:nvPr/>
          </p:nvSpPr>
          <p:spPr>
            <a:xfrm>
              <a:off x="0" y="4592"/>
              <a:ext cx="6301601" cy="97827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95926" y="224703"/>
              <a:ext cx="538048" cy="53804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1129902" y="4592"/>
              <a:ext cx="5171698" cy="9782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p:nvPr/>
          </p:nvSpPr>
          <p:spPr>
            <a:xfrm>
              <a:off x="1129902" y="4592"/>
              <a:ext cx="5171698" cy="978270"/>
            </a:xfrm>
            <a:prstGeom prst="rect">
              <a:avLst/>
            </a:prstGeom>
            <a:noFill/>
            <a:ln>
              <a:noFill/>
            </a:ln>
          </p:spPr>
          <p:txBody>
            <a:bodyPr spcFirstLastPara="1" wrap="square" lIns="103525" tIns="103525" rIns="103525" bIns="1035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Colors: Utilizing a vibrant color palette comprising of Myntra's brand colors to evoke a sense of energy and excitement, while ensuring accessibility and visual hierarchy.</a:t>
              </a:r>
              <a:endParaRPr/>
            </a:p>
          </p:txBody>
        </p:sp>
        <p:sp>
          <p:nvSpPr>
            <p:cNvPr id="201" name="Google Shape;201;p19"/>
            <p:cNvSpPr/>
            <p:nvPr/>
          </p:nvSpPr>
          <p:spPr>
            <a:xfrm>
              <a:off x="0" y="1227431"/>
              <a:ext cx="6301601" cy="97827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295926" y="1447541"/>
              <a:ext cx="538048" cy="53804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129902" y="1227431"/>
              <a:ext cx="5171698" cy="9782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p:nvPr/>
          </p:nvSpPr>
          <p:spPr>
            <a:xfrm>
              <a:off x="1129902" y="1227431"/>
              <a:ext cx="5171698" cy="978270"/>
            </a:xfrm>
            <a:prstGeom prst="rect">
              <a:avLst/>
            </a:prstGeom>
            <a:noFill/>
            <a:ln>
              <a:noFill/>
            </a:ln>
          </p:spPr>
          <p:txBody>
            <a:bodyPr spcFirstLastPara="1" wrap="square" lIns="103525" tIns="103525" rIns="103525" bIns="1035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Typography: Implementing a modern and legible typeface for clear communication, with variations in font weights and sizes to enhance readability and hierarchy.</a:t>
              </a:r>
              <a:endParaRPr/>
            </a:p>
          </p:txBody>
        </p:sp>
        <p:sp>
          <p:nvSpPr>
            <p:cNvPr id="205" name="Google Shape;205;p19"/>
            <p:cNvSpPr/>
            <p:nvPr/>
          </p:nvSpPr>
          <p:spPr>
            <a:xfrm>
              <a:off x="0" y="2450269"/>
              <a:ext cx="6301601" cy="97827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295926" y="2670380"/>
              <a:ext cx="538048" cy="53804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1129902" y="2450269"/>
              <a:ext cx="5171698" cy="9782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txBox="1"/>
            <p:nvPr/>
          </p:nvSpPr>
          <p:spPr>
            <a:xfrm>
              <a:off x="1129902" y="2450269"/>
              <a:ext cx="5171698" cy="978270"/>
            </a:xfrm>
            <a:prstGeom prst="rect">
              <a:avLst/>
            </a:prstGeom>
            <a:noFill/>
            <a:ln>
              <a:noFill/>
            </a:ln>
          </p:spPr>
          <p:txBody>
            <a:bodyPr spcFirstLastPara="1" wrap="square" lIns="103525" tIns="103525" rIns="103525" bIns="1035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Icons: Incorporating a set of custom-designed icons consistent with Myntra's brand identity, enhancing visual communication and aiding in intuitive navigation.</a:t>
              </a:r>
              <a:endParaRPr/>
            </a:p>
          </p:txBody>
        </p:sp>
        <p:sp>
          <p:nvSpPr>
            <p:cNvPr id="209" name="Google Shape;209;p19"/>
            <p:cNvSpPr/>
            <p:nvPr/>
          </p:nvSpPr>
          <p:spPr>
            <a:xfrm>
              <a:off x="0" y="3673107"/>
              <a:ext cx="6301601" cy="97827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295926" y="3893218"/>
              <a:ext cx="538048" cy="53804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1129902" y="3673107"/>
              <a:ext cx="5171698" cy="9782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p:nvPr/>
          </p:nvSpPr>
          <p:spPr>
            <a:xfrm>
              <a:off x="1129902" y="3673107"/>
              <a:ext cx="5171698" cy="978270"/>
            </a:xfrm>
            <a:prstGeom prst="rect">
              <a:avLst/>
            </a:prstGeom>
            <a:noFill/>
            <a:ln>
              <a:noFill/>
            </a:ln>
          </p:spPr>
          <p:txBody>
            <a:bodyPr spcFirstLastPara="1" wrap="square" lIns="103525" tIns="103525" rIns="103525" bIns="1035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Dimensions &amp; Layout: Adhering to responsive design principles to ensure scalability across devices, with consistent spacing, grid systems, and breakpoints for seamless user experience.</a:t>
              </a:r>
              <a:endParaRPr/>
            </a:p>
          </p:txBody>
        </p:sp>
        <p:sp>
          <p:nvSpPr>
            <p:cNvPr id="213" name="Google Shape;213;p19"/>
            <p:cNvSpPr/>
            <p:nvPr/>
          </p:nvSpPr>
          <p:spPr>
            <a:xfrm>
              <a:off x="0" y="4895945"/>
              <a:ext cx="6301601" cy="97827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295926" y="5116056"/>
              <a:ext cx="538048" cy="53804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1129902" y="4895945"/>
              <a:ext cx="5171698" cy="9782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p:nvPr/>
          </p:nvSpPr>
          <p:spPr>
            <a:xfrm>
              <a:off x="1129902" y="4895945"/>
              <a:ext cx="5171698" cy="978270"/>
            </a:xfrm>
            <a:prstGeom prst="rect">
              <a:avLst/>
            </a:prstGeom>
            <a:noFill/>
            <a:ln>
              <a:noFill/>
            </a:ln>
          </p:spPr>
          <p:txBody>
            <a:bodyPr spcFirstLastPara="1" wrap="square" lIns="103525" tIns="103525" rIns="103525" bIns="1035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Logo: Retaining Myntra's iconic logo, ensuring its prominence within the interface while maintaining consistency with the overall design system.</a:t>
              </a:r>
              <a:endParaRPr/>
            </a:p>
          </p:txBody>
        </p:sp>
      </p:grpSp>
      <p:sp>
        <p:nvSpPr>
          <p:cNvPr id="217" name="Google Shape;217;p19"/>
          <p:cNvSpPr txBox="1"/>
          <p:nvPr/>
        </p:nvSpPr>
        <p:spPr>
          <a:xfrm>
            <a:off x="7951808" y="710685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218;p19"/>
          <p:cNvSpPr/>
          <p:nvPr/>
        </p:nvSpPr>
        <p:spPr>
          <a:xfrm>
            <a:off x="-19003" y="13487"/>
            <a:ext cx="4909599" cy="2703166"/>
          </a:xfrm>
          <a:prstGeom prst="rect">
            <a:avLst/>
          </a:prstGeom>
          <a:solidFill>
            <a:schemeClr val="accent1">
              <a:alpha val="62745"/>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19" name="Google Shape;219;p19"/>
          <p:cNvPicPr preferRelativeResize="0"/>
          <p:nvPr/>
        </p:nvPicPr>
        <p:blipFill rotWithShape="1">
          <a:blip r:embed="rId8">
            <a:alphaModFix/>
          </a:blip>
          <a:srcRect/>
          <a:stretch/>
        </p:blipFill>
        <p:spPr>
          <a:xfrm>
            <a:off x="562828" y="302740"/>
            <a:ext cx="3691097" cy="2010618"/>
          </a:xfrm>
          <a:prstGeom prst="rect">
            <a:avLst/>
          </a:prstGeom>
          <a:noFill/>
          <a:ln>
            <a:noFill/>
          </a:ln>
        </p:spPr>
      </p:pic>
      <p:sp>
        <p:nvSpPr>
          <p:cNvPr id="220" name="Google Shape;220;p19"/>
          <p:cNvSpPr/>
          <p:nvPr/>
        </p:nvSpPr>
        <p:spPr>
          <a:xfrm>
            <a:off x="-36908" y="4154834"/>
            <a:ext cx="4909599" cy="2703166"/>
          </a:xfrm>
          <a:prstGeom prst="rect">
            <a:avLst/>
          </a:prstGeom>
          <a:solidFill>
            <a:schemeClr val="accent1">
              <a:alpha val="62745"/>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Font Style</a:t>
            </a:r>
            <a:endParaRPr/>
          </a:p>
          <a:p>
            <a:pPr marL="0" marR="0" lvl="0" indent="0" algn="ctr" rtl="0">
              <a:spcBef>
                <a:spcPts val="0"/>
              </a:spcBef>
              <a:spcAft>
                <a:spcPts val="0"/>
              </a:spcAft>
              <a:buNone/>
            </a:pPr>
            <a:r>
              <a:rPr lang="en-US" sz="3200">
                <a:solidFill>
                  <a:schemeClr val="lt1"/>
                </a:solidFill>
                <a:latin typeface="Arial"/>
                <a:ea typeface="Arial"/>
                <a:cs typeface="Arial"/>
                <a:sym typeface="Arial"/>
              </a:rPr>
              <a:t>Inter &amp; Istok Web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Google Shape;225;p2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6" name="Google Shape;226;p20" descr="A close-up of a screen&#10;&#10;Description automatically generated"/>
          <p:cNvPicPr preferRelativeResize="0"/>
          <p:nvPr/>
        </p:nvPicPr>
        <p:blipFill rotWithShape="1">
          <a:blip r:embed="rId3">
            <a:alphaModFix amt="35000"/>
          </a:blip>
          <a:srcRect t="10000" b="5730"/>
          <a:stretch/>
        </p:blipFill>
        <p:spPr>
          <a:xfrm>
            <a:off x="20" y="10"/>
            <a:ext cx="12191980" cy="6857990"/>
          </a:xfrm>
          <a:prstGeom prst="rect">
            <a:avLst/>
          </a:prstGeom>
          <a:noFill/>
          <a:ln>
            <a:noFill/>
          </a:ln>
        </p:spPr>
      </p:pic>
      <p:sp>
        <p:nvSpPr>
          <p:cNvPr id="227" name="Google Shape;22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Play"/>
              <a:buNone/>
            </a:pPr>
            <a:r>
              <a:rPr lang="en-US" b="1">
                <a:solidFill>
                  <a:srgbClr val="FFFFFF"/>
                </a:solidFill>
              </a:rPr>
              <a:t>DESIGN PROCESS</a:t>
            </a:r>
            <a:endParaRPr/>
          </a:p>
        </p:txBody>
      </p:sp>
      <p:grpSp>
        <p:nvGrpSpPr>
          <p:cNvPr id="228" name="Google Shape;228;p20"/>
          <p:cNvGrpSpPr/>
          <p:nvPr/>
        </p:nvGrpSpPr>
        <p:grpSpPr>
          <a:xfrm>
            <a:off x="841794" y="2639092"/>
            <a:ext cx="10508411" cy="2724403"/>
            <a:chOff x="3594" y="813467"/>
            <a:chExt cx="10508411" cy="2724403"/>
          </a:xfrm>
        </p:grpSpPr>
        <p:sp>
          <p:nvSpPr>
            <p:cNvPr id="229" name="Google Shape;229;p20"/>
            <p:cNvSpPr/>
            <p:nvPr/>
          </p:nvSpPr>
          <p:spPr>
            <a:xfrm>
              <a:off x="3594" y="813467"/>
              <a:ext cx="1946002" cy="2724403"/>
            </a:xfrm>
            <a:prstGeom prst="rect">
              <a:avLst/>
            </a:prstGeom>
            <a:solidFill>
              <a:srgbClr val="C9CACD">
                <a:alpha val="89803"/>
              </a:srgbClr>
            </a:solidFill>
            <a:ln w="12700" cap="flat" cmpd="sng">
              <a:solidFill>
                <a:srgbClr val="C9CACD">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txBox="1"/>
            <p:nvPr/>
          </p:nvSpPr>
          <p:spPr>
            <a:xfrm>
              <a:off x="3594" y="1848740"/>
              <a:ext cx="1946002" cy="1634641"/>
            </a:xfrm>
            <a:prstGeom prst="rect">
              <a:avLst/>
            </a:prstGeom>
            <a:noFill/>
            <a:ln>
              <a:noFill/>
            </a:ln>
          </p:spPr>
          <p:txBody>
            <a:bodyPr spcFirstLastPara="1" wrap="square" lIns="151700" tIns="330200" rIns="151700" bIns="3302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Empathize: Immersing ourselves in the user's perspective through research and observation to understand their needs, pain points, and behaviors.</a:t>
              </a:r>
              <a:endParaRPr/>
            </a:p>
          </p:txBody>
        </p:sp>
        <p:sp>
          <p:nvSpPr>
            <p:cNvPr id="231" name="Google Shape;231;p20"/>
            <p:cNvSpPr/>
            <p:nvPr/>
          </p:nvSpPr>
          <p:spPr>
            <a:xfrm>
              <a:off x="567934" y="1085907"/>
              <a:ext cx="817320" cy="817320"/>
            </a:xfrm>
            <a:prstGeom prst="ellipse">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txBox="1"/>
            <p:nvPr/>
          </p:nvSpPr>
          <p:spPr>
            <a:xfrm>
              <a:off x="687628" y="1205601"/>
              <a:ext cx="577932" cy="577932"/>
            </a:xfrm>
            <a:prstGeom prst="rect">
              <a:avLst/>
            </a:prstGeom>
            <a:noFill/>
            <a:ln>
              <a:noFill/>
            </a:ln>
          </p:spPr>
          <p:txBody>
            <a:bodyPr spcFirstLastPara="1" wrap="square" lIns="63700" tIns="12700" rIns="63700" bIns="12700" anchor="ctr" anchorCtr="0">
              <a:noAutofit/>
            </a:bodyPr>
            <a:lstStyle/>
            <a:p>
              <a:pPr marL="0" marR="0" lvl="0" indent="0" algn="ctr" rtl="0">
                <a:lnSpc>
                  <a:spcPct val="90000"/>
                </a:lnSpc>
                <a:spcBef>
                  <a:spcPts val="0"/>
                </a:spcBef>
                <a:spcAft>
                  <a:spcPts val="0"/>
                </a:spcAft>
                <a:buClr>
                  <a:schemeClr val="lt1"/>
                </a:buClr>
                <a:buSzPts val="3900"/>
                <a:buFont typeface="Arial"/>
                <a:buNone/>
              </a:pPr>
              <a:r>
                <a:rPr lang="en-US" sz="3900">
                  <a:solidFill>
                    <a:schemeClr val="lt1"/>
                  </a:solidFill>
                  <a:latin typeface="Arial"/>
                  <a:ea typeface="Arial"/>
                  <a:cs typeface="Arial"/>
                  <a:sym typeface="Arial"/>
                </a:rPr>
                <a:t>1</a:t>
              </a:r>
              <a:endParaRPr/>
            </a:p>
          </p:txBody>
        </p:sp>
        <p:sp>
          <p:nvSpPr>
            <p:cNvPr id="233" name="Google Shape;233;p20"/>
            <p:cNvSpPr/>
            <p:nvPr/>
          </p:nvSpPr>
          <p:spPr>
            <a:xfrm>
              <a:off x="3594" y="3537798"/>
              <a:ext cx="1946002" cy="72"/>
            </a:xfrm>
            <a:prstGeom prst="rect">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a:off x="2144196" y="813467"/>
              <a:ext cx="1946002" cy="2724403"/>
            </a:xfrm>
            <a:prstGeom prst="rect">
              <a:avLst/>
            </a:prstGeom>
            <a:solidFill>
              <a:srgbClr val="C9CACD">
                <a:alpha val="89803"/>
              </a:srgbClr>
            </a:solidFill>
            <a:ln w="12700" cap="flat" cmpd="sng">
              <a:solidFill>
                <a:srgbClr val="C9CACD">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txBox="1"/>
            <p:nvPr/>
          </p:nvSpPr>
          <p:spPr>
            <a:xfrm>
              <a:off x="2144196" y="1848740"/>
              <a:ext cx="1946002" cy="1634641"/>
            </a:xfrm>
            <a:prstGeom prst="rect">
              <a:avLst/>
            </a:prstGeom>
            <a:noFill/>
            <a:ln>
              <a:noFill/>
            </a:ln>
          </p:spPr>
          <p:txBody>
            <a:bodyPr spcFirstLastPara="1" wrap="square" lIns="151700" tIns="330200" rIns="151700" bIns="3302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Define: Synthesizing research findings to define clear design goals and problem statements, ensuring alignment with user needs and business objectives.</a:t>
              </a:r>
              <a:endParaRPr/>
            </a:p>
          </p:txBody>
        </p:sp>
        <p:sp>
          <p:nvSpPr>
            <p:cNvPr id="236" name="Google Shape;236;p20"/>
            <p:cNvSpPr/>
            <p:nvPr/>
          </p:nvSpPr>
          <p:spPr>
            <a:xfrm>
              <a:off x="2708537" y="1085907"/>
              <a:ext cx="817320" cy="817320"/>
            </a:xfrm>
            <a:prstGeom prst="ellipse">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txBox="1"/>
            <p:nvPr/>
          </p:nvSpPr>
          <p:spPr>
            <a:xfrm>
              <a:off x="2828231" y="1205601"/>
              <a:ext cx="577932" cy="577932"/>
            </a:xfrm>
            <a:prstGeom prst="rect">
              <a:avLst/>
            </a:prstGeom>
            <a:noFill/>
            <a:ln>
              <a:noFill/>
            </a:ln>
          </p:spPr>
          <p:txBody>
            <a:bodyPr spcFirstLastPara="1" wrap="square" lIns="63700" tIns="12700" rIns="63700" bIns="12700" anchor="ctr" anchorCtr="0">
              <a:noAutofit/>
            </a:bodyPr>
            <a:lstStyle/>
            <a:p>
              <a:pPr marL="0" marR="0" lvl="0" indent="0" algn="ctr" rtl="0">
                <a:lnSpc>
                  <a:spcPct val="90000"/>
                </a:lnSpc>
                <a:spcBef>
                  <a:spcPts val="0"/>
                </a:spcBef>
                <a:spcAft>
                  <a:spcPts val="0"/>
                </a:spcAft>
                <a:buClr>
                  <a:schemeClr val="lt1"/>
                </a:buClr>
                <a:buSzPts val="3900"/>
                <a:buFont typeface="Arial"/>
                <a:buNone/>
              </a:pPr>
              <a:r>
                <a:rPr lang="en-US" sz="3900">
                  <a:solidFill>
                    <a:schemeClr val="lt1"/>
                  </a:solidFill>
                  <a:latin typeface="Arial"/>
                  <a:ea typeface="Arial"/>
                  <a:cs typeface="Arial"/>
                  <a:sym typeface="Arial"/>
                </a:rPr>
                <a:t>2</a:t>
              </a:r>
              <a:endParaRPr/>
            </a:p>
          </p:txBody>
        </p:sp>
        <p:sp>
          <p:nvSpPr>
            <p:cNvPr id="238" name="Google Shape;238;p20"/>
            <p:cNvSpPr/>
            <p:nvPr/>
          </p:nvSpPr>
          <p:spPr>
            <a:xfrm>
              <a:off x="2144196" y="3537798"/>
              <a:ext cx="1946002" cy="72"/>
            </a:xfrm>
            <a:prstGeom prst="rect">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4284798" y="813467"/>
              <a:ext cx="1946002" cy="2724403"/>
            </a:xfrm>
            <a:prstGeom prst="rect">
              <a:avLst/>
            </a:prstGeom>
            <a:solidFill>
              <a:srgbClr val="C9CACD">
                <a:alpha val="89803"/>
              </a:srgbClr>
            </a:solidFill>
            <a:ln w="12700" cap="flat" cmpd="sng">
              <a:solidFill>
                <a:srgbClr val="C9CACD">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txBox="1"/>
            <p:nvPr/>
          </p:nvSpPr>
          <p:spPr>
            <a:xfrm>
              <a:off x="4284798" y="1848740"/>
              <a:ext cx="1946002" cy="1634641"/>
            </a:xfrm>
            <a:prstGeom prst="rect">
              <a:avLst/>
            </a:prstGeom>
            <a:noFill/>
            <a:ln>
              <a:noFill/>
            </a:ln>
          </p:spPr>
          <p:txBody>
            <a:bodyPr spcFirstLastPara="1" wrap="square" lIns="151700" tIns="330200" rIns="151700" bIns="3302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Ideate: Brainstorming creative solutions through collaborative ideation sessions, exploring diverse concepts and possibilities to address identified challenges.</a:t>
              </a:r>
              <a:endParaRPr/>
            </a:p>
          </p:txBody>
        </p:sp>
        <p:sp>
          <p:nvSpPr>
            <p:cNvPr id="241" name="Google Shape;241;p20"/>
            <p:cNvSpPr/>
            <p:nvPr/>
          </p:nvSpPr>
          <p:spPr>
            <a:xfrm>
              <a:off x="4849139" y="1085907"/>
              <a:ext cx="817320" cy="817320"/>
            </a:xfrm>
            <a:prstGeom prst="ellipse">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txBox="1"/>
            <p:nvPr/>
          </p:nvSpPr>
          <p:spPr>
            <a:xfrm>
              <a:off x="4968833" y="1205601"/>
              <a:ext cx="577932" cy="577932"/>
            </a:xfrm>
            <a:prstGeom prst="rect">
              <a:avLst/>
            </a:prstGeom>
            <a:noFill/>
            <a:ln>
              <a:noFill/>
            </a:ln>
          </p:spPr>
          <p:txBody>
            <a:bodyPr spcFirstLastPara="1" wrap="square" lIns="63700" tIns="12700" rIns="63700" bIns="12700" anchor="ctr" anchorCtr="0">
              <a:noAutofit/>
            </a:bodyPr>
            <a:lstStyle/>
            <a:p>
              <a:pPr marL="0" marR="0" lvl="0" indent="0" algn="ctr" rtl="0">
                <a:lnSpc>
                  <a:spcPct val="90000"/>
                </a:lnSpc>
                <a:spcBef>
                  <a:spcPts val="0"/>
                </a:spcBef>
                <a:spcAft>
                  <a:spcPts val="0"/>
                </a:spcAft>
                <a:buClr>
                  <a:schemeClr val="lt1"/>
                </a:buClr>
                <a:buSzPts val="3900"/>
                <a:buFont typeface="Arial"/>
                <a:buNone/>
              </a:pPr>
              <a:r>
                <a:rPr lang="en-US" sz="3900">
                  <a:solidFill>
                    <a:schemeClr val="lt1"/>
                  </a:solidFill>
                  <a:latin typeface="Arial"/>
                  <a:ea typeface="Arial"/>
                  <a:cs typeface="Arial"/>
                  <a:sym typeface="Arial"/>
                </a:rPr>
                <a:t>3</a:t>
              </a:r>
              <a:endParaRPr/>
            </a:p>
          </p:txBody>
        </p:sp>
        <p:sp>
          <p:nvSpPr>
            <p:cNvPr id="243" name="Google Shape;243;p20"/>
            <p:cNvSpPr/>
            <p:nvPr/>
          </p:nvSpPr>
          <p:spPr>
            <a:xfrm>
              <a:off x="4284798" y="3537798"/>
              <a:ext cx="1946002" cy="72"/>
            </a:xfrm>
            <a:prstGeom prst="rect">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6425401" y="813467"/>
              <a:ext cx="1946002" cy="2724403"/>
            </a:xfrm>
            <a:prstGeom prst="rect">
              <a:avLst/>
            </a:prstGeom>
            <a:solidFill>
              <a:srgbClr val="C9CACD">
                <a:alpha val="89803"/>
              </a:srgbClr>
            </a:solidFill>
            <a:ln w="12700" cap="flat" cmpd="sng">
              <a:solidFill>
                <a:srgbClr val="C9CACD">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txBox="1"/>
            <p:nvPr/>
          </p:nvSpPr>
          <p:spPr>
            <a:xfrm>
              <a:off x="6425401" y="1848740"/>
              <a:ext cx="1946002" cy="1634641"/>
            </a:xfrm>
            <a:prstGeom prst="rect">
              <a:avLst/>
            </a:prstGeom>
            <a:noFill/>
            <a:ln>
              <a:noFill/>
            </a:ln>
          </p:spPr>
          <p:txBody>
            <a:bodyPr spcFirstLastPara="1" wrap="square" lIns="151700" tIns="330200" rIns="151700" bIns="3302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Deliver: Executing the chosen design solutions with precision and attention to detail, leveraging tools like Figma to create high-fidelity prototypes and design mockups.</a:t>
              </a:r>
              <a:endParaRPr/>
            </a:p>
          </p:txBody>
        </p:sp>
        <p:sp>
          <p:nvSpPr>
            <p:cNvPr id="246" name="Google Shape;246;p20"/>
            <p:cNvSpPr/>
            <p:nvPr/>
          </p:nvSpPr>
          <p:spPr>
            <a:xfrm>
              <a:off x="6989741" y="1085907"/>
              <a:ext cx="817320" cy="817320"/>
            </a:xfrm>
            <a:prstGeom prst="ellipse">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txBox="1"/>
            <p:nvPr/>
          </p:nvSpPr>
          <p:spPr>
            <a:xfrm>
              <a:off x="7109435" y="1205601"/>
              <a:ext cx="577932" cy="577932"/>
            </a:xfrm>
            <a:prstGeom prst="rect">
              <a:avLst/>
            </a:prstGeom>
            <a:noFill/>
            <a:ln>
              <a:noFill/>
            </a:ln>
          </p:spPr>
          <p:txBody>
            <a:bodyPr spcFirstLastPara="1" wrap="square" lIns="63700" tIns="12700" rIns="63700" bIns="12700" anchor="ctr" anchorCtr="0">
              <a:noAutofit/>
            </a:bodyPr>
            <a:lstStyle/>
            <a:p>
              <a:pPr marL="0" marR="0" lvl="0" indent="0" algn="ctr" rtl="0">
                <a:lnSpc>
                  <a:spcPct val="90000"/>
                </a:lnSpc>
                <a:spcBef>
                  <a:spcPts val="0"/>
                </a:spcBef>
                <a:spcAft>
                  <a:spcPts val="0"/>
                </a:spcAft>
                <a:buClr>
                  <a:schemeClr val="lt1"/>
                </a:buClr>
                <a:buSzPts val="3900"/>
                <a:buFont typeface="Arial"/>
                <a:buNone/>
              </a:pPr>
              <a:r>
                <a:rPr lang="en-US" sz="3900">
                  <a:solidFill>
                    <a:schemeClr val="lt1"/>
                  </a:solidFill>
                  <a:latin typeface="Arial"/>
                  <a:ea typeface="Arial"/>
                  <a:cs typeface="Arial"/>
                  <a:sym typeface="Arial"/>
                </a:rPr>
                <a:t>4</a:t>
              </a:r>
              <a:endParaRPr/>
            </a:p>
          </p:txBody>
        </p:sp>
        <p:sp>
          <p:nvSpPr>
            <p:cNvPr id="248" name="Google Shape;248;p20"/>
            <p:cNvSpPr/>
            <p:nvPr/>
          </p:nvSpPr>
          <p:spPr>
            <a:xfrm>
              <a:off x="6425401" y="3537798"/>
              <a:ext cx="1946002" cy="72"/>
            </a:xfrm>
            <a:prstGeom prst="rect">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8566003" y="813467"/>
              <a:ext cx="1946002" cy="2724403"/>
            </a:xfrm>
            <a:prstGeom prst="rect">
              <a:avLst/>
            </a:prstGeom>
            <a:solidFill>
              <a:srgbClr val="C9CACD">
                <a:alpha val="89803"/>
              </a:srgbClr>
            </a:solidFill>
            <a:ln w="12700" cap="flat" cmpd="sng">
              <a:solidFill>
                <a:srgbClr val="C9CACD">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txBox="1"/>
            <p:nvPr/>
          </p:nvSpPr>
          <p:spPr>
            <a:xfrm>
              <a:off x="8566003" y="1848740"/>
              <a:ext cx="1946002" cy="1634641"/>
            </a:xfrm>
            <a:prstGeom prst="rect">
              <a:avLst/>
            </a:prstGeom>
            <a:noFill/>
            <a:ln>
              <a:noFill/>
            </a:ln>
          </p:spPr>
          <p:txBody>
            <a:bodyPr spcFirstLastPara="1" wrap="square" lIns="151700" tIns="330200" rIns="151700" bIns="3302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Test: Iteratively testing prototypes with real users to gather feedback, validate design decisions, and refine the user experience based on insights gathered from usability testing sessions.</a:t>
              </a:r>
              <a:endParaRPr/>
            </a:p>
          </p:txBody>
        </p:sp>
        <p:sp>
          <p:nvSpPr>
            <p:cNvPr id="251" name="Google Shape;251;p20"/>
            <p:cNvSpPr/>
            <p:nvPr/>
          </p:nvSpPr>
          <p:spPr>
            <a:xfrm>
              <a:off x="9130344" y="1085907"/>
              <a:ext cx="817320" cy="817320"/>
            </a:xfrm>
            <a:prstGeom prst="ellipse">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txBox="1"/>
            <p:nvPr/>
          </p:nvSpPr>
          <p:spPr>
            <a:xfrm>
              <a:off x="9250038" y="1205601"/>
              <a:ext cx="577932" cy="577932"/>
            </a:xfrm>
            <a:prstGeom prst="rect">
              <a:avLst/>
            </a:prstGeom>
            <a:noFill/>
            <a:ln>
              <a:noFill/>
            </a:ln>
          </p:spPr>
          <p:txBody>
            <a:bodyPr spcFirstLastPara="1" wrap="square" lIns="63700" tIns="12700" rIns="63700" bIns="12700" anchor="ctr" anchorCtr="0">
              <a:noAutofit/>
            </a:bodyPr>
            <a:lstStyle/>
            <a:p>
              <a:pPr marL="0" marR="0" lvl="0" indent="0" algn="ctr" rtl="0">
                <a:lnSpc>
                  <a:spcPct val="90000"/>
                </a:lnSpc>
                <a:spcBef>
                  <a:spcPts val="0"/>
                </a:spcBef>
                <a:spcAft>
                  <a:spcPts val="0"/>
                </a:spcAft>
                <a:buClr>
                  <a:schemeClr val="lt1"/>
                </a:buClr>
                <a:buSzPts val="3900"/>
                <a:buFont typeface="Arial"/>
                <a:buNone/>
              </a:pPr>
              <a:r>
                <a:rPr lang="en-US" sz="3900">
                  <a:solidFill>
                    <a:schemeClr val="lt1"/>
                  </a:solidFill>
                  <a:latin typeface="Arial"/>
                  <a:ea typeface="Arial"/>
                  <a:cs typeface="Arial"/>
                  <a:sym typeface="Arial"/>
                </a:rPr>
                <a:t>5</a:t>
              </a:r>
              <a:endParaRPr/>
            </a:p>
          </p:txBody>
        </p:sp>
        <p:sp>
          <p:nvSpPr>
            <p:cNvPr id="253" name="Google Shape;253;p20"/>
            <p:cNvSpPr/>
            <p:nvPr/>
          </p:nvSpPr>
          <p:spPr>
            <a:xfrm>
              <a:off x="8566003" y="3537798"/>
              <a:ext cx="1946002" cy="72"/>
            </a:xfrm>
            <a:prstGeom prst="rect">
              <a:avLst/>
            </a:prstGeom>
            <a:gradFill>
              <a:gsLst>
                <a:gs pos="0">
                  <a:srgbClr val="474F5D"/>
                </a:gs>
                <a:gs pos="50000">
                  <a:srgbClr val="072743"/>
                </a:gs>
                <a:gs pos="100000">
                  <a:srgbClr val="03213D"/>
                </a:gs>
              </a:gsLst>
              <a:lin ang="5400000" scaled="0"/>
            </a:gradFill>
            <a:ln w="12700" cap="flat" cmpd="sng">
              <a:solidFill>
                <a:srgbClr val="0B274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21"/>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21"/>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21"/>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21"/>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Play"/>
              <a:buNone/>
            </a:pPr>
            <a:r>
              <a:rPr lang="en-US" sz="4000" b="1">
                <a:solidFill>
                  <a:srgbClr val="FFFFFF"/>
                </a:solidFill>
              </a:rPr>
              <a:t>TARGET AUDIENCE</a:t>
            </a:r>
            <a:endParaRPr/>
          </a:p>
        </p:txBody>
      </p:sp>
      <p:grpSp>
        <p:nvGrpSpPr>
          <p:cNvPr id="263" name="Google Shape;263;p21"/>
          <p:cNvGrpSpPr/>
          <p:nvPr/>
        </p:nvGrpSpPr>
        <p:grpSpPr>
          <a:xfrm>
            <a:off x="644056" y="2114319"/>
            <a:ext cx="10927829" cy="4189324"/>
            <a:chOff x="0" y="1740"/>
            <a:chExt cx="10927829" cy="4189324"/>
          </a:xfrm>
        </p:grpSpPr>
        <p:sp>
          <p:nvSpPr>
            <p:cNvPr id="264" name="Google Shape;264;p21"/>
            <p:cNvSpPr/>
            <p:nvPr/>
          </p:nvSpPr>
          <p:spPr>
            <a:xfrm>
              <a:off x="0" y="1740"/>
              <a:ext cx="10927829" cy="88196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266793" y="200181"/>
              <a:ext cx="485079" cy="485079"/>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1018667" y="1740"/>
              <a:ext cx="9909161" cy="8819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txBox="1"/>
            <p:nvPr/>
          </p:nvSpPr>
          <p:spPr>
            <a:xfrm>
              <a:off x="1018667" y="1740"/>
              <a:ext cx="9909161" cy="881963"/>
            </a:xfrm>
            <a:prstGeom prst="rect">
              <a:avLst/>
            </a:prstGeom>
            <a:noFill/>
            <a:ln>
              <a:noFill/>
            </a:ln>
          </p:spPr>
          <p:txBody>
            <a:bodyPr spcFirstLastPara="1" wrap="square" lIns="93325" tIns="93325" rIns="93325" bIns="933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Tech-savvy Fashionistas: Individuals who blend their love for fashion with a penchant for technology, seeking both trendy apparel and cutting-edge electronic accessories to complement their lifestyle.</a:t>
              </a:r>
              <a:endParaRPr/>
            </a:p>
          </p:txBody>
        </p:sp>
        <p:sp>
          <p:nvSpPr>
            <p:cNvPr id="268" name="Google Shape;268;p21"/>
            <p:cNvSpPr/>
            <p:nvPr/>
          </p:nvSpPr>
          <p:spPr>
            <a:xfrm>
              <a:off x="0" y="1104194"/>
              <a:ext cx="10927829" cy="88196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266793" y="1302635"/>
              <a:ext cx="485079" cy="485079"/>
            </a:xfrm>
            <a:prstGeom prst="rect">
              <a:avLst/>
            </a:prstGeom>
            <a:blipFill rotWithShape="1">
              <a:blip r:embed="rId4">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1018667" y="1104194"/>
              <a:ext cx="9909161" cy="8819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txBox="1"/>
            <p:nvPr/>
          </p:nvSpPr>
          <p:spPr>
            <a:xfrm>
              <a:off x="1018667" y="1104194"/>
              <a:ext cx="9909161" cy="881963"/>
            </a:xfrm>
            <a:prstGeom prst="rect">
              <a:avLst/>
            </a:prstGeom>
            <a:noFill/>
            <a:ln>
              <a:noFill/>
            </a:ln>
          </p:spPr>
          <p:txBody>
            <a:bodyPr spcFirstLastPara="1" wrap="square" lIns="93325" tIns="93325" rIns="93325" bIns="933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Young Professionals: Busy urbanites aged between 18 to 35, juggling work and social life, looking for a one-stop destination offering not only fashionable clothing but also reliable electronic gadgets like smartphones and PCs.</a:t>
              </a:r>
              <a:endParaRPr/>
            </a:p>
          </p:txBody>
        </p:sp>
        <p:sp>
          <p:nvSpPr>
            <p:cNvPr id="272" name="Google Shape;272;p21"/>
            <p:cNvSpPr/>
            <p:nvPr/>
          </p:nvSpPr>
          <p:spPr>
            <a:xfrm>
              <a:off x="0" y="2206647"/>
              <a:ext cx="10927829" cy="88196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266793" y="2405089"/>
              <a:ext cx="485079" cy="485079"/>
            </a:xfrm>
            <a:prstGeom prst="rect">
              <a:avLst/>
            </a:prstGeom>
            <a:blipFill rotWithShape="1">
              <a:blip r:embed="rId5">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1018667" y="2206647"/>
              <a:ext cx="9909161" cy="8819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txBox="1"/>
            <p:nvPr/>
          </p:nvSpPr>
          <p:spPr>
            <a:xfrm>
              <a:off x="1018667" y="2206647"/>
              <a:ext cx="9909161" cy="881963"/>
            </a:xfrm>
            <a:prstGeom prst="rect">
              <a:avLst/>
            </a:prstGeom>
            <a:noFill/>
            <a:ln>
              <a:noFill/>
            </a:ln>
          </p:spPr>
          <p:txBody>
            <a:bodyPr spcFirstLastPara="1" wrap="square" lIns="93325" tIns="93325" rIns="93325" bIns="933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Style-Conscious Gamers: Fashion-forward gamers who prioritize both style and functionality in their accessories, requiring trendy clothing and high-performance electronic gadgets for gaming and everyday use.</a:t>
              </a:r>
              <a:endParaRPr/>
            </a:p>
          </p:txBody>
        </p:sp>
        <p:sp>
          <p:nvSpPr>
            <p:cNvPr id="276" name="Google Shape;276;p21"/>
            <p:cNvSpPr/>
            <p:nvPr/>
          </p:nvSpPr>
          <p:spPr>
            <a:xfrm>
              <a:off x="0" y="3309101"/>
              <a:ext cx="10927829" cy="88196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266793" y="3507543"/>
              <a:ext cx="485079" cy="485079"/>
            </a:xfrm>
            <a:prstGeom prst="rect">
              <a:avLst/>
            </a:prstGeom>
            <a:blipFill rotWithShape="1">
              <a:blip r:embed="rId6">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1018667" y="3309101"/>
              <a:ext cx="9909161" cy="8819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txBox="1"/>
            <p:nvPr/>
          </p:nvSpPr>
          <p:spPr>
            <a:xfrm>
              <a:off x="1018667" y="3309101"/>
              <a:ext cx="9909161" cy="881963"/>
            </a:xfrm>
            <a:prstGeom prst="rect">
              <a:avLst/>
            </a:prstGeom>
            <a:noFill/>
            <a:ln>
              <a:noFill/>
            </a:ln>
          </p:spPr>
          <p:txBody>
            <a:bodyPr spcFirstLastPara="1" wrap="square" lIns="93325" tIns="93325" rIns="93325" bIns="93325" anchor="ctr"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Modern Trendsetters: Trend-conscious individuals who strive to stay ahead of the curve, seeking the latest fashion trends as well as state-of-the-art electronic accessories to showcase their sense of style and technological savvy.</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3"/>
        <p:cNvGrpSpPr/>
        <p:nvPr/>
      </p:nvGrpSpPr>
      <p:grpSpPr>
        <a:xfrm>
          <a:off x="0" y="0"/>
          <a:ext cx="0" cy="0"/>
          <a:chOff x="0" y="0"/>
          <a:chExt cx="0" cy="0"/>
        </a:xfrm>
      </p:grpSpPr>
      <p:sp>
        <p:nvSpPr>
          <p:cNvPr id="284" name="Google Shape;284;p22"/>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5" name="Google Shape;285;p22" descr="A close-up of a blue sky&#10;&#10;Description automatically generated"/>
          <p:cNvPicPr preferRelativeResize="0"/>
          <p:nvPr/>
        </p:nvPicPr>
        <p:blipFill rotWithShape="1">
          <a:blip r:embed="rId3">
            <a:alphaModFix amt="35000"/>
          </a:blip>
          <a:srcRect/>
          <a:stretch/>
        </p:blipFill>
        <p:spPr>
          <a:xfrm>
            <a:off x="20" y="10"/>
            <a:ext cx="12191980" cy="6857990"/>
          </a:xfrm>
          <a:prstGeom prst="rect">
            <a:avLst/>
          </a:prstGeom>
          <a:noFill/>
          <a:ln>
            <a:noFill/>
          </a:ln>
        </p:spPr>
      </p:pic>
      <p:sp>
        <p:nvSpPr>
          <p:cNvPr id="286" name="Google Shape;28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Play"/>
              <a:buNone/>
            </a:pPr>
            <a:r>
              <a:rPr lang="en-US" b="1">
                <a:solidFill>
                  <a:srgbClr val="FFFFFF"/>
                </a:solidFill>
              </a:rPr>
              <a:t>WHY USER RESEARCH?</a:t>
            </a:r>
            <a:endParaRPr/>
          </a:p>
        </p:txBody>
      </p:sp>
      <p:grpSp>
        <p:nvGrpSpPr>
          <p:cNvPr id="287" name="Google Shape;287;p22"/>
          <p:cNvGrpSpPr/>
          <p:nvPr/>
        </p:nvGrpSpPr>
        <p:grpSpPr>
          <a:xfrm>
            <a:off x="850310" y="2072972"/>
            <a:ext cx="10491378" cy="3856642"/>
            <a:chOff x="12110" y="247347"/>
            <a:chExt cx="10491378" cy="3856642"/>
          </a:xfrm>
        </p:grpSpPr>
        <p:sp>
          <p:nvSpPr>
            <p:cNvPr id="288" name="Google Shape;288;p22"/>
            <p:cNvSpPr/>
            <p:nvPr/>
          </p:nvSpPr>
          <p:spPr>
            <a:xfrm>
              <a:off x="12110" y="247347"/>
              <a:ext cx="2662239" cy="798671"/>
            </a:xfrm>
            <a:prstGeom prst="chevron">
              <a:avLst>
                <a:gd name="adj" fmla="val 30000"/>
              </a:avLst>
            </a:prstGeom>
            <a:solidFill>
              <a:srgbClr val="E97131"/>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p:nvPr/>
          </p:nvSpPr>
          <p:spPr>
            <a:xfrm>
              <a:off x="251711" y="247347"/>
              <a:ext cx="2183037" cy="798671"/>
            </a:xfrm>
            <a:prstGeom prst="rect">
              <a:avLst/>
            </a:prstGeom>
            <a:noFill/>
            <a:ln>
              <a:noFill/>
            </a:ln>
          </p:spPr>
          <p:txBody>
            <a:bodyPr spcFirstLastPara="1" wrap="square" lIns="98600" tIns="98600" rIns="98600" bIns="9860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Persona:</a:t>
              </a:r>
              <a:endParaRPr/>
            </a:p>
          </p:txBody>
        </p:sp>
        <p:sp>
          <p:nvSpPr>
            <p:cNvPr id="290" name="Google Shape;290;p22"/>
            <p:cNvSpPr/>
            <p:nvPr/>
          </p:nvSpPr>
          <p:spPr>
            <a:xfrm>
              <a:off x="12110" y="1046019"/>
              <a:ext cx="2422638" cy="3057970"/>
            </a:xfrm>
            <a:prstGeom prst="rect">
              <a:avLst/>
            </a:prstGeom>
            <a:solidFill>
              <a:srgbClr val="F6D4CC">
                <a:alpha val="89803"/>
              </a:srgbClr>
            </a:solidFill>
            <a:ln w="1905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12110" y="1046019"/>
              <a:ext cx="2422638" cy="3057970"/>
            </a:xfrm>
            <a:prstGeom prst="rect">
              <a:avLst/>
            </a:prstGeom>
            <a:noFill/>
            <a:ln>
              <a:noFill/>
            </a:ln>
          </p:spPr>
          <p:txBody>
            <a:bodyPr spcFirstLastPara="1" wrap="square" lIns="191425" tIns="191425" rIns="191425" bIns="382875"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Reason for Use: Personas were utilized to create fictional characters representing different user segments, enabling us to empathize with and understand the diverse needs and preferences of our target audience.</a:t>
              </a:r>
              <a:endParaRPr/>
            </a:p>
          </p:txBody>
        </p:sp>
        <p:sp>
          <p:nvSpPr>
            <p:cNvPr id="292" name="Google Shape;292;p22"/>
            <p:cNvSpPr/>
            <p:nvPr/>
          </p:nvSpPr>
          <p:spPr>
            <a:xfrm>
              <a:off x="2621823" y="247347"/>
              <a:ext cx="2662239" cy="798671"/>
            </a:xfrm>
            <a:prstGeom prst="chevron">
              <a:avLst>
                <a:gd name="adj" fmla="val 30000"/>
              </a:avLst>
            </a:prstGeom>
            <a:solidFill>
              <a:srgbClr val="C8BE1E"/>
            </a:solidFill>
            <a:ln w="19050" cap="flat" cmpd="sng">
              <a:solidFill>
                <a:srgbClr val="C8BE1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txBox="1"/>
            <p:nvPr/>
          </p:nvSpPr>
          <p:spPr>
            <a:xfrm>
              <a:off x="2861424" y="247347"/>
              <a:ext cx="2183037" cy="798671"/>
            </a:xfrm>
            <a:prstGeom prst="rect">
              <a:avLst/>
            </a:prstGeom>
            <a:noFill/>
            <a:ln>
              <a:noFill/>
            </a:ln>
          </p:spPr>
          <p:txBody>
            <a:bodyPr spcFirstLastPara="1" wrap="square" lIns="98600" tIns="98600" rIns="98600" bIns="9860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SWOT Analysis:</a:t>
              </a:r>
              <a:endParaRPr/>
            </a:p>
          </p:txBody>
        </p:sp>
        <p:sp>
          <p:nvSpPr>
            <p:cNvPr id="294" name="Google Shape;294;p22"/>
            <p:cNvSpPr/>
            <p:nvPr/>
          </p:nvSpPr>
          <p:spPr>
            <a:xfrm>
              <a:off x="2621823" y="1046019"/>
              <a:ext cx="2422638" cy="3057970"/>
            </a:xfrm>
            <a:prstGeom prst="rect">
              <a:avLst/>
            </a:prstGeom>
            <a:solidFill>
              <a:srgbClr val="EBE5C9">
                <a:alpha val="89803"/>
              </a:srgbClr>
            </a:solidFill>
            <a:ln w="19050" cap="flat" cmpd="sng">
              <a:solidFill>
                <a:srgbClr val="EBE5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txBox="1"/>
            <p:nvPr/>
          </p:nvSpPr>
          <p:spPr>
            <a:xfrm>
              <a:off x="2621823" y="1046019"/>
              <a:ext cx="2422638" cy="3057970"/>
            </a:xfrm>
            <a:prstGeom prst="rect">
              <a:avLst/>
            </a:prstGeom>
            <a:noFill/>
            <a:ln>
              <a:noFill/>
            </a:ln>
          </p:spPr>
          <p:txBody>
            <a:bodyPr spcFirstLastPara="1" wrap="square" lIns="191425" tIns="191425" rIns="191425" bIns="382875"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Reason for Use: </a:t>
              </a:r>
              <a:endParaRPr/>
            </a:p>
            <a:p>
              <a:pPr marL="0" marR="0" lvl="0" indent="0" algn="l" rtl="0">
                <a:lnSpc>
                  <a:spcPct val="90000"/>
                </a:lnSpc>
                <a:spcBef>
                  <a:spcPts val="560"/>
                </a:spcBef>
                <a:spcAft>
                  <a:spcPts val="0"/>
                </a:spcAft>
                <a:buClr>
                  <a:schemeClr val="lt1"/>
                </a:buClr>
                <a:buSzPts val="1600"/>
                <a:buFont typeface="Arial"/>
                <a:buNone/>
              </a:pPr>
              <a:r>
                <a:rPr lang="en-US" sz="1600">
                  <a:solidFill>
                    <a:schemeClr val="lt1"/>
                  </a:solidFill>
                  <a:latin typeface="Arial"/>
                  <a:ea typeface="Arial"/>
                  <a:cs typeface="Arial"/>
                  <a:sym typeface="Arial"/>
                </a:rPr>
                <a:t>SWOT analysis was conducted to assess Myntra's internal strengths and weaknesses, as well as external opportunities and threats in the competitive landscape.</a:t>
              </a:r>
              <a:endParaRPr/>
            </a:p>
          </p:txBody>
        </p:sp>
        <p:sp>
          <p:nvSpPr>
            <p:cNvPr id="296" name="Google Shape;296;p22"/>
            <p:cNvSpPr/>
            <p:nvPr/>
          </p:nvSpPr>
          <p:spPr>
            <a:xfrm>
              <a:off x="5231536" y="247347"/>
              <a:ext cx="2662239" cy="798671"/>
            </a:xfrm>
            <a:prstGeom prst="chevron">
              <a:avLst>
                <a:gd name="adj" fmla="val 30000"/>
              </a:avLst>
            </a:prstGeom>
            <a:solidFill>
              <a:srgbClr val="55971D"/>
            </a:solidFill>
            <a:ln w="19050" cap="flat" cmpd="sng">
              <a:solidFill>
                <a:srgbClr val="55971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txBox="1"/>
            <p:nvPr/>
          </p:nvSpPr>
          <p:spPr>
            <a:xfrm>
              <a:off x="5471137" y="247347"/>
              <a:ext cx="2183037" cy="798671"/>
            </a:xfrm>
            <a:prstGeom prst="rect">
              <a:avLst/>
            </a:prstGeom>
            <a:noFill/>
            <a:ln>
              <a:noFill/>
            </a:ln>
          </p:spPr>
          <p:txBody>
            <a:bodyPr spcFirstLastPara="1" wrap="square" lIns="98600" tIns="98600" rIns="98600" bIns="9860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Competitive Analysis:</a:t>
              </a:r>
              <a:endParaRPr/>
            </a:p>
          </p:txBody>
        </p:sp>
        <p:sp>
          <p:nvSpPr>
            <p:cNvPr id="298" name="Google Shape;298;p22"/>
            <p:cNvSpPr/>
            <p:nvPr/>
          </p:nvSpPr>
          <p:spPr>
            <a:xfrm>
              <a:off x="5231536" y="1046019"/>
              <a:ext cx="2422638" cy="3057970"/>
            </a:xfrm>
            <a:prstGeom prst="rect">
              <a:avLst/>
            </a:prstGeom>
            <a:solidFill>
              <a:srgbClr val="D5E0C8">
                <a:alpha val="89803"/>
              </a:srgbClr>
            </a:solidFill>
            <a:ln w="19050" cap="flat" cmpd="sng">
              <a:solidFill>
                <a:srgbClr val="D5E0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txBox="1"/>
            <p:nvPr/>
          </p:nvSpPr>
          <p:spPr>
            <a:xfrm>
              <a:off x="5231536" y="1046019"/>
              <a:ext cx="2422638" cy="3057970"/>
            </a:xfrm>
            <a:prstGeom prst="rect">
              <a:avLst/>
            </a:prstGeom>
            <a:noFill/>
            <a:ln>
              <a:noFill/>
            </a:ln>
          </p:spPr>
          <p:txBody>
            <a:bodyPr spcFirstLastPara="1" wrap="square" lIns="191425" tIns="191425" rIns="191425" bIns="382875"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Reason for Use: Competitive analysis was conducted to evaluate Myntra's strengths and weaknesses relative to its competitors in the fashion and tech e-commerce space.</a:t>
              </a:r>
              <a:endParaRPr/>
            </a:p>
          </p:txBody>
        </p:sp>
        <p:sp>
          <p:nvSpPr>
            <p:cNvPr id="300" name="Google Shape;300;p22"/>
            <p:cNvSpPr/>
            <p:nvPr/>
          </p:nvSpPr>
          <p:spPr>
            <a:xfrm>
              <a:off x="7841249" y="247347"/>
              <a:ext cx="2662239" cy="798671"/>
            </a:xfrm>
            <a:prstGeom prst="chevron">
              <a:avLst>
                <a:gd name="adj" fmla="val 30000"/>
              </a:avLst>
            </a:prstGeom>
            <a:solidFill>
              <a:srgbClr val="186923"/>
            </a:solidFill>
            <a:ln w="19050" cap="flat" cmpd="sng">
              <a:solidFill>
                <a:srgbClr val="18692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txBox="1"/>
            <p:nvPr/>
          </p:nvSpPr>
          <p:spPr>
            <a:xfrm>
              <a:off x="8080850" y="247347"/>
              <a:ext cx="2183037" cy="798671"/>
            </a:xfrm>
            <a:prstGeom prst="rect">
              <a:avLst/>
            </a:prstGeom>
            <a:noFill/>
            <a:ln>
              <a:noFill/>
            </a:ln>
          </p:spPr>
          <p:txBody>
            <a:bodyPr spcFirstLastPara="1" wrap="square" lIns="98600" tIns="98600" rIns="98600" bIns="9860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User Journey Map:</a:t>
              </a:r>
              <a:endParaRPr/>
            </a:p>
          </p:txBody>
        </p:sp>
        <p:sp>
          <p:nvSpPr>
            <p:cNvPr id="302" name="Google Shape;302;p22"/>
            <p:cNvSpPr/>
            <p:nvPr/>
          </p:nvSpPr>
          <p:spPr>
            <a:xfrm>
              <a:off x="7841249" y="1046019"/>
              <a:ext cx="2422638" cy="3057970"/>
            </a:xfrm>
            <a:prstGeom prst="rect">
              <a:avLst/>
            </a:prstGeom>
            <a:solidFill>
              <a:srgbClr val="CAD2CA">
                <a:alpha val="89803"/>
              </a:srgbClr>
            </a:solidFill>
            <a:ln w="1905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txBox="1"/>
            <p:nvPr/>
          </p:nvSpPr>
          <p:spPr>
            <a:xfrm>
              <a:off x="7841249" y="1046019"/>
              <a:ext cx="2422638" cy="3057970"/>
            </a:xfrm>
            <a:prstGeom prst="rect">
              <a:avLst/>
            </a:prstGeom>
            <a:noFill/>
            <a:ln>
              <a:noFill/>
            </a:ln>
          </p:spPr>
          <p:txBody>
            <a:bodyPr spcFirstLastPara="1" wrap="square" lIns="191425" tIns="191425" rIns="191425" bIns="382875"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Reason for Use: </a:t>
              </a:r>
              <a:endParaRPr/>
            </a:p>
            <a:p>
              <a:pPr marL="0" marR="0" lvl="0" indent="0" algn="l" rtl="0">
                <a:lnSpc>
                  <a:spcPct val="90000"/>
                </a:lnSpc>
                <a:spcBef>
                  <a:spcPts val="560"/>
                </a:spcBef>
                <a:spcAft>
                  <a:spcPts val="0"/>
                </a:spcAft>
                <a:buClr>
                  <a:schemeClr val="lt1"/>
                </a:buClr>
                <a:buSzPts val="1600"/>
                <a:buFont typeface="Arial"/>
                <a:buNone/>
              </a:pPr>
              <a:r>
                <a:rPr lang="en-US" sz="1600">
                  <a:solidFill>
                    <a:schemeClr val="lt1"/>
                  </a:solidFill>
                  <a:latin typeface="Arial"/>
                  <a:ea typeface="Arial"/>
                  <a:cs typeface="Arial"/>
                  <a:sym typeface="Arial"/>
                </a:rPr>
                <a:t>User journey mapping was employed to visualize and understand the end-to-end experience of users interacting with the Myntra platform.</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7E18565-EC53-4953-764B-8A1B24B55D29}"/>
              </a:ext>
            </a:extLst>
          </p:cNvPr>
          <p:cNvGraphicFramePr>
            <a:graphicFrameLocks noChangeAspect="1"/>
          </p:cNvGraphicFramePr>
          <p:nvPr>
            <p:custDataLst>
              <p:tags r:id="rId1"/>
            </p:custDataLst>
            <p:extLst>
              <p:ext uri="{D42A27DB-BD31-4B8C-83A1-F6EECF244321}">
                <p14:modId xmlns:p14="http://schemas.microsoft.com/office/powerpoint/2010/main" val="6177826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08" name="Google Shape;308;p23"/>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23"/>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0" name="Google Shape;310;p23"/>
          <p:cNvGrpSpPr/>
          <p:nvPr/>
        </p:nvGrpSpPr>
        <p:grpSpPr>
          <a:xfrm>
            <a:off x="0" y="0"/>
            <a:ext cx="4707053" cy="6858000"/>
            <a:chOff x="651279" y="598259"/>
            <a:chExt cx="10889442" cy="5680742"/>
          </a:xfrm>
        </p:grpSpPr>
        <p:sp>
          <p:nvSpPr>
            <p:cNvPr id="311" name="Google Shape;311;p23"/>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23"/>
            <p:cNvSpPr/>
            <p:nvPr/>
          </p:nvSpPr>
          <p:spPr>
            <a:xfrm>
              <a:off x="651279" y="598259"/>
              <a:ext cx="10889442" cy="5680742"/>
            </a:xfrm>
            <a:prstGeom prst="rect">
              <a:avLst/>
            </a:pr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13" name="Google Shape;313;p23"/>
          <p:cNvGrpSpPr/>
          <p:nvPr/>
        </p:nvGrpSpPr>
        <p:grpSpPr>
          <a:xfrm>
            <a:off x="1524" y="0"/>
            <a:ext cx="12188952" cy="6858000"/>
            <a:chOff x="0" y="0"/>
            <a:chExt cx="12188952" cy="6858000"/>
          </a:xfrm>
        </p:grpSpPr>
        <p:sp>
          <p:nvSpPr>
            <p:cNvPr id="314" name="Google Shape;314;p23"/>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23"/>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23"/>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23"/>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23"/>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23"/>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23"/>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21" name="Google Shape;321;p23"/>
          <p:cNvGrpSpPr/>
          <p:nvPr/>
        </p:nvGrpSpPr>
        <p:grpSpPr>
          <a:xfrm>
            <a:off x="4985886" y="512502"/>
            <a:ext cx="6678290" cy="6044415"/>
            <a:chOff x="0" y="281496"/>
            <a:chExt cx="6367912" cy="5842619"/>
          </a:xfrm>
        </p:grpSpPr>
        <p:sp>
          <p:nvSpPr>
            <p:cNvPr id="322" name="Google Shape;322;p23"/>
            <p:cNvSpPr/>
            <p:nvPr/>
          </p:nvSpPr>
          <p:spPr>
            <a:xfrm>
              <a:off x="0" y="488136"/>
              <a:ext cx="6367912" cy="1190699"/>
            </a:xfrm>
            <a:prstGeom prst="rect">
              <a:avLst/>
            </a:prstGeom>
            <a:solidFill>
              <a:schemeClr val="lt1">
                <a:alpha val="89803"/>
              </a:schemeClr>
            </a:solidFill>
            <a:ln w="1905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txBox="1"/>
            <p:nvPr/>
          </p:nvSpPr>
          <p:spPr>
            <a:xfrm>
              <a:off x="0" y="488136"/>
              <a:ext cx="6367912" cy="1190699"/>
            </a:xfrm>
            <a:prstGeom prst="rect">
              <a:avLst/>
            </a:prstGeom>
            <a:noFill/>
            <a:ln>
              <a:noFill/>
            </a:ln>
          </p:spPr>
          <p:txBody>
            <a:bodyPr spcFirstLastPara="1" wrap="square" lIns="494200" tIns="291575" rIns="494200" bIns="99550" anchor="t" anchorCtr="0">
              <a:noAutofit/>
            </a:bodyPr>
            <a:lstStyle/>
            <a:p>
              <a:pPr marL="114300" marR="0" lvl="1" indent="-11430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Sophia is a 25-year-old fashion blogger and technology enthusiast. She loves staying up-to-date with the latest fashion trends and tech gadgets, often incorporating them into her lifestyle and content creation.</a:t>
              </a:r>
              <a:endParaRPr/>
            </a:p>
          </p:txBody>
        </p:sp>
        <p:sp>
          <p:nvSpPr>
            <p:cNvPr id="324" name="Google Shape;324;p23"/>
            <p:cNvSpPr/>
            <p:nvPr/>
          </p:nvSpPr>
          <p:spPr>
            <a:xfrm>
              <a:off x="318395" y="281496"/>
              <a:ext cx="4457539" cy="413279"/>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txBox="1"/>
            <p:nvPr/>
          </p:nvSpPr>
          <p:spPr>
            <a:xfrm>
              <a:off x="338570" y="301671"/>
              <a:ext cx="4417189" cy="372929"/>
            </a:xfrm>
            <a:prstGeom prst="rect">
              <a:avLst/>
            </a:prstGeom>
            <a:noFill/>
            <a:ln>
              <a:noFill/>
            </a:ln>
          </p:spPr>
          <p:txBody>
            <a:bodyPr spcFirstLastPara="1" wrap="square" lIns="168475" tIns="0" rIns="168475" bIns="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1">
                  <a:solidFill>
                    <a:schemeClr val="lt1"/>
                  </a:solidFill>
                  <a:latin typeface="Arial"/>
                  <a:ea typeface="Arial"/>
                  <a:cs typeface="Arial"/>
                  <a:sym typeface="Arial"/>
                </a:rPr>
                <a:t>Background:</a:t>
              </a:r>
              <a:endParaRPr/>
            </a:p>
          </p:txBody>
        </p:sp>
        <p:sp>
          <p:nvSpPr>
            <p:cNvPr id="326" name="Google Shape;326;p23"/>
            <p:cNvSpPr/>
            <p:nvPr/>
          </p:nvSpPr>
          <p:spPr>
            <a:xfrm>
              <a:off x="0" y="1961076"/>
              <a:ext cx="6367912" cy="1631700"/>
            </a:xfrm>
            <a:prstGeom prst="rect">
              <a:avLst/>
            </a:prstGeom>
            <a:solidFill>
              <a:schemeClr val="lt1">
                <a:alpha val="89803"/>
              </a:schemeClr>
            </a:solidFill>
            <a:ln w="1905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txBox="1"/>
            <p:nvPr/>
          </p:nvSpPr>
          <p:spPr>
            <a:xfrm>
              <a:off x="0" y="1961076"/>
              <a:ext cx="6367912" cy="1631700"/>
            </a:xfrm>
            <a:prstGeom prst="rect">
              <a:avLst/>
            </a:prstGeom>
            <a:noFill/>
            <a:ln>
              <a:noFill/>
            </a:ln>
          </p:spPr>
          <p:txBody>
            <a:bodyPr spcFirstLastPara="1" wrap="square" lIns="494200" tIns="291575" rIns="494200" bIns="99550" anchor="t" anchorCtr="0">
              <a:noAutofit/>
            </a:bodyPr>
            <a:lstStyle/>
            <a:p>
              <a:pPr marL="114300" marR="0" lvl="1" indent="-11430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Complexity: Sophia finds it overwhelming to navigate through multiple platforms to shop for both fashion clothing and electronic accessories.</a:t>
              </a:r>
              <a:endParaRPr/>
            </a:p>
            <a:p>
              <a:pPr marL="114300" marR="0" lvl="1" indent="-114300" algn="l" rtl="0">
                <a:lnSpc>
                  <a:spcPct val="90000"/>
                </a:lnSpc>
                <a:spcBef>
                  <a:spcPts val="21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Limited Options: She often struggles to find platforms that offer a diverse range of trendy fashion items and high-quality tech products in one place.</a:t>
              </a:r>
              <a:endParaRPr/>
            </a:p>
          </p:txBody>
        </p:sp>
        <p:sp>
          <p:nvSpPr>
            <p:cNvPr id="328" name="Google Shape;328;p23"/>
            <p:cNvSpPr/>
            <p:nvPr/>
          </p:nvSpPr>
          <p:spPr>
            <a:xfrm>
              <a:off x="318395" y="1754436"/>
              <a:ext cx="4457539" cy="413279"/>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txBox="1"/>
            <p:nvPr/>
          </p:nvSpPr>
          <p:spPr>
            <a:xfrm>
              <a:off x="338570" y="1774611"/>
              <a:ext cx="4417189" cy="372929"/>
            </a:xfrm>
            <a:prstGeom prst="rect">
              <a:avLst/>
            </a:prstGeom>
            <a:noFill/>
            <a:ln>
              <a:noFill/>
            </a:ln>
          </p:spPr>
          <p:txBody>
            <a:bodyPr spcFirstLastPara="1" wrap="square" lIns="168475" tIns="0" rIns="168475" bIns="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1">
                  <a:solidFill>
                    <a:schemeClr val="lt1"/>
                  </a:solidFill>
                  <a:latin typeface="Arial"/>
                  <a:ea typeface="Arial"/>
                  <a:cs typeface="Arial"/>
                  <a:sym typeface="Arial"/>
                </a:rPr>
                <a:t>Frustrations:</a:t>
              </a:r>
              <a:endParaRPr/>
            </a:p>
          </p:txBody>
        </p:sp>
        <p:sp>
          <p:nvSpPr>
            <p:cNvPr id="330" name="Google Shape;330;p23"/>
            <p:cNvSpPr/>
            <p:nvPr/>
          </p:nvSpPr>
          <p:spPr>
            <a:xfrm>
              <a:off x="0" y="3875016"/>
              <a:ext cx="6367912" cy="2249099"/>
            </a:xfrm>
            <a:prstGeom prst="rect">
              <a:avLst/>
            </a:prstGeom>
            <a:solidFill>
              <a:schemeClr val="lt1">
                <a:alpha val="89803"/>
              </a:schemeClr>
            </a:solidFill>
            <a:ln w="1905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txBox="1"/>
            <p:nvPr/>
          </p:nvSpPr>
          <p:spPr>
            <a:xfrm>
              <a:off x="0" y="3875016"/>
              <a:ext cx="6367912" cy="2249099"/>
            </a:xfrm>
            <a:prstGeom prst="rect">
              <a:avLst/>
            </a:prstGeom>
            <a:noFill/>
            <a:ln>
              <a:noFill/>
            </a:ln>
          </p:spPr>
          <p:txBody>
            <a:bodyPr spcFirstLastPara="1" wrap="square" lIns="494200" tIns="291575" rIns="494200" bIns="99550" anchor="t" anchorCtr="0">
              <a:noAutofit/>
            </a:bodyPr>
            <a:lstStyle/>
            <a:p>
              <a:pPr marL="114300" marR="0" lvl="1" indent="-11430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Convenience: Sophia seeks a seamless shopping experience where she can easily find both fashionable clothing and trendy electronic accessories.</a:t>
              </a:r>
              <a:endParaRPr/>
            </a:p>
            <a:p>
              <a:pPr marL="114300" marR="0" lvl="1" indent="-114300" algn="l" rtl="0">
                <a:lnSpc>
                  <a:spcPct val="90000"/>
                </a:lnSpc>
                <a:spcBef>
                  <a:spcPts val="21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Quality: She wants access to a curated selection of authentic and reliable products, ensuring that she gets the best value for her money.</a:t>
              </a:r>
              <a:endParaRPr/>
            </a:p>
            <a:p>
              <a:pPr marL="114300" marR="0" lvl="1" indent="-114300" algn="l" rtl="0">
                <a:lnSpc>
                  <a:spcPct val="90000"/>
                </a:lnSpc>
                <a:spcBef>
                  <a:spcPts val="21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Expression: Sophia aims to express her unique style and personality through her fashion choices and tech accessories, looking for platforms that offer a wide variety of options to suit her preferences.</a:t>
              </a:r>
              <a:endParaRPr/>
            </a:p>
          </p:txBody>
        </p:sp>
        <p:sp>
          <p:nvSpPr>
            <p:cNvPr id="332" name="Google Shape;332;p23"/>
            <p:cNvSpPr/>
            <p:nvPr/>
          </p:nvSpPr>
          <p:spPr>
            <a:xfrm>
              <a:off x="318395" y="3668376"/>
              <a:ext cx="4457539" cy="413279"/>
            </a:xfrm>
            <a:prstGeom prst="roundRect">
              <a:avLst>
                <a:gd name="adj" fmla="val 16667"/>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txBox="1"/>
            <p:nvPr/>
          </p:nvSpPr>
          <p:spPr>
            <a:xfrm>
              <a:off x="338570" y="3688551"/>
              <a:ext cx="4417189" cy="372929"/>
            </a:xfrm>
            <a:prstGeom prst="rect">
              <a:avLst/>
            </a:prstGeom>
            <a:noFill/>
            <a:ln>
              <a:noFill/>
            </a:ln>
          </p:spPr>
          <p:txBody>
            <a:bodyPr spcFirstLastPara="1" wrap="square" lIns="168475" tIns="0" rIns="168475" bIns="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1">
                  <a:solidFill>
                    <a:schemeClr val="lt1"/>
                  </a:solidFill>
                  <a:latin typeface="Arial"/>
                  <a:ea typeface="Arial"/>
                  <a:cs typeface="Arial"/>
                  <a:sym typeface="Arial"/>
                </a:rPr>
                <a:t>Goals:</a:t>
              </a:r>
              <a:endParaRPr/>
            </a:p>
          </p:txBody>
        </p:sp>
      </p:grpSp>
      <p:sp>
        <p:nvSpPr>
          <p:cNvPr id="334" name="Google Shape;334;p23"/>
          <p:cNvSpPr/>
          <p:nvPr/>
        </p:nvSpPr>
        <p:spPr>
          <a:xfrm>
            <a:off x="-19500" y="0"/>
            <a:ext cx="4726553" cy="6858000"/>
          </a:xfrm>
          <a:prstGeom prst="rect">
            <a:avLst/>
          </a:prstGeom>
          <a:solidFill>
            <a:schemeClr val="accent1">
              <a:alpha val="49019"/>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23"/>
          <p:cNvSpPr txBox="1">
            <a:spLocks noGrp="1"/>
          </p:cNvSpPr>
          <p:nvPr>
            <p:ph type="title"/>
          </p:nvPr>
        </p:nvSpPr>
        <p:spPr>
          <a:xfrm>
            <a:off x="737734" y="3045816"/>
            <a:ext cx="3515244" cy="33910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800"/>
              <a:buFont typeface="Play"/>
              <a:buNone/>
            </a:pPr>
            <a:r>
              <a:rPr lang="en-US" sz="4800" b="1">
                <a:solidFill>
                  <a:schemeClr val="lt1"/>
                </a:solidFill>
              </a:rPr>
              <a:t>PERSONA 1</a:t>
            </a:r>
            <a:br>
              <a:rPr lang="en-US" sz="4800">
                <a:solidFill>
                  <a:schemeClr val="lt1"/>
                </a:solidFill>
              </a:rPr>
            </a:br>
            <a:br>
              <a:rPr lang="en-US" sz="4800">
                <a:solidFill>
                  <a:schemeClr val="lt1"/>
                </a:solidFill>
              </a:rPr>
            </a:br>
            <a:r>
              <a:rPr lang="en-US" sz="4800">
                <a:solidFill>
                  <a:schemeClr val="lt1"/>
                </a:solidFill>
              </a:rPr>
              <a:t>Fashionable Tech Enthusiast</a:t>
            </a:r>
            <a:endParaRPr/>
          </a:p>
        </p:txBody>
      </p:sp>
      <p:sp>
        <p:nvSpPr>
          <p:cNvPr id="336" name="Google Shape;336;p23"/>
          <p:cNvSpPr/>
          <p:nvPr/>
        </p:nvSpPr>
        <p:spPr>
          <a:xfrm>
            <a:off x="1424786" y="231006"/>
            <a:ext cx="1837980" cy="2366163"/>
          </a:xfrm>
          <a:prstGeom prst="ellipse">
            <a:avLst/>
          </a:prstGeom>
          <a:blipFill rotWithShape="1">
            <a:blip r:embed="rId6">
              <a:alphaModFix/>
            </a:blip>
            <a:stretch>
              <a:fillRect/>
            </a:stretch>
          </a:blip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2531</Words>
  <Application>Microsoft Macintosh PowerPoint</Application>
  <PresentationFormat>Widescreen</PresentationFormat>
  <Paragraphs>217</Paragraphs>
  <Slides>24</Slides>
  <Notes>24</Notes>
  <HiddenSlides>0</HiddenSlides>
  <MMClips>0</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29" baseType="lpstr">
      <vt:lpstr>Play</vt:lpstr>
      <vt:lpstr>Arial</vt:lpstr>
      <vt:lpstr>Office Theme</vt:lpstr>
      <vt:lpstr>Office Theme</vt:lpstr>
      <vt:lpstr>think-cell Slide</vt:lpstr>
      <vt:lpstr>FINAL PRESENTATION ON  MYNTRA</vt:lpstr>
      <vt:lpstr>OVERVIEW</vt:lpstr>
      <vt:lpstr>INTRODUCTION TO MYNTRA</vt:lpstr>
      <vt:lpstr>PROBLEM STATEMENT &amp; SOLUTION</vt:lpstr>
      <vt:lpstr>DESIGN SYSTEM</vt:lpstr>
      <vt:lpstr>DESIGN PROCESS</vt:lpstr>
      <vt:lpstr>TARGET AUDIENCE</vt:lpstr>
      <vt:lpstr>WHY USER RESEARCH?</vt:lpstr>
      <vt:lpstr>PERSONA 1  Fashionable Tech Enthusiast</vt:lpstr>
      <vt:lpstr>PERSONA 2  Busy Professional on the Go</vt:lpstr>
      <vt:lpstr>SWOT ANALYSIS</vt:lpstr>
      <vt:lpstr>COMPETITVE ANALYSIS</vt:lpstr>
      <vt:lpstr>USER JOURNEY MAP</vt:lpstr>
      <vt:lpstr>INFORMATION ARCHITECTURE DIAGRAM</vt:lpstr>
      <vt:lpstr>FIGMA WIREFRAME SCREENS</vt:lpstr>
      <vt:lpstr>FIGMA WIREFRAME SCREENS</vt:lpstr>
      <vt:lpstr>FIGMA WIREFRAME SCREENS</vt:lpstr>
      <vt:lpstr>APPLICATIONS OF DESIGN PLANES</vt:lpstr>
      <vt:lpstr>MoSCoW APPROACH</vt:lpstr>
      <vt:lpstr>CONCLUSION</vt:lpstr>
      <vt:lpstr>FUTURE SCOPE</vt:lpstr>
      <vt:lpstr>REFERENCES</vt:lpstr>
      <vt:lpstr>DEMONSTRATION OF REDESIGN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ON  MYNTRA</dc:title>
  <cp:lastModifiedBy>Karan Srinivas</cp:lastModifiedBy>
  <cp:revision>3</cp:revision>
  <dcterms:modified xsi:type="dcterms:W3CDTF">2024-04-15T20:58:59Z</dcterms:modified>
</cp:coreProperties>
</file>